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5" r:id="rId1"/>
  </p:sldMasterIdLst>
  <p:notesMasterIdLst>
    <p:notesMasterId r:id="rId1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hamed Salem"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69F866-B312-4DAF-8783-447740A9DBE5}">
  <a:tblStyle styleId="{7D69F866-B312-4DAF-8783-447740A9DB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80D5C2-94CB-4A82-A722-E85F6CF8A3C9}"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78" y="9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3-28T03:29:17.415" idx="1">
    <p:pos x="388" y="809"/>
    <p:text>Change to 1.8 GHz?</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3-28T03:30:14.343" idx="2">
    <p:pos x="1770" y="0"/>
    <p:text>Move slide before MR</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03-28T03:32:12.159" idx="3">
    <p:pos x="1770" y="0"/>
    <p:text>Move slide after existing solutions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5-03-28T03:31:20.184" idx="4">
    <p:pos x="3105" y="750"/>
    <p:text>Revise?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299"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4d70ee9dd3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4" name="Google Shape;1314;g34d70ee9dd3_0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34d70ee9dd3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3" name="Google Shape;1323;g34d70ee9dd3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4d70ee9dd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2" name="Google Shape;1332;g34d70ee9dd3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34d70ee9dd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2" name="Google Shape;1342;g34d70ee9dd3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328ce58448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0" name="Google Shape;1350;g328ce584482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34ce0732e6d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g34ce0732e6d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34b06c2e3b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g34b06c2e3b8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4ce0732e6d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7" name="Google Shape;1377;g34ce0732e6d_1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34e31642c4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6" name="Google Shape;1386;g34e31642c41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34e31642c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g34e31642c4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For ER 5, make sure that you mention the challenges of operating a matching network at such high frequencies.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4e31642c4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g34e31642c41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34e31642c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g34e31642c41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34e31642c41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0" name="Google Shape;1420;g34e31642c41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343610fb84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g343610fb84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42d6c84c6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8" name="Google Shape;1438;g342d6c84c60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43610fb84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9" name="Google Shape;1449;g343610fb843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4e67c2344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7" name="Google Shape;1457;g34e67c2344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34fd9e8611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5" name="Google Shape;1465;g34fd9e8611c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03534df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3403534df7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03534df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403534df7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f9d46a283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f9d46a283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1ae00457d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31ae00457d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how a matching network can assume many different topologies, not just a Pi. Should also make clear RF input and output.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objective of impedance matching is to configure the matching network such that the combined impedance of the matching network and the load presents an impedance to the generator equal to the characteristic impedance of the transmission line.”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1ae00457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31ae00457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Make sure to mention that a varactor diode is always reverse biased - not meant to conduct.</a:t>
            </a:r>
            <a:endParaRPr/>
          </a:p>
          <a:p>
            <a:pPr marL="0" lvl="0" indent="0" algn="l" rtl="0">
              <a:spcBef>
                <a:spcPts val="0"/>
              </a:spcBef>
              <a:spcAft>
                <a:spcPts val="0"/>
              </a:spcAft>
              <a:buClr>
                <a:schemeClr val="dk1"/>
              </a:buClr>
              <a:buSzPts val="1100"/>
              <a:buFont typeface="Arial"/>
              <a:buNone/>
            </a:pPr>
            <a:r>
              <a:rPr lang="en-US"/>
              <a:t>This shows the capacitance vs reverse voltage graph for the </a:t>
            </a:r>
            <a:r>
              <a:rPr lang="en-US" sz="1350" b="1">
                <a:solidFill>
                  <a:srgbClr val="000000"/>
                </a:solidFill>
              </a:rPr>
              <a:t>SMV1276-079LF </a:t>
            </a:r>
            <a:r>
              <a:rPr lang="en-US" sz="1350">
                <a:solidFill>
                  <a:srgbClr val="000000"/>
                </a:solidFill>
              </a:rPr>
              <a:t>CONTINUOUS FUNCTION</a:t>
            </a:r>
            <a:endParaRPr sz="1350">
              <a:solidFill>
                <a:srgbClr val="000000"/>
              </a:solidFill>
            </a:endParaRPr>
          </a:p>
          <a:p>
            <a:pPr marL="0" lvl="0" indent="0" algn="l" rtl="0">
              <a:spcBef>
                <a:spcPts val="0"/>
              </a:spcBef>
              <a:spcAft>
                <a:spcPts val="0"/>
              </a:spcAft>
              <a:buClr>
                <a:schemeClr val="dk1"/>
              </a:buClr>
              <a:buSzPts val="1100"/>
              <a:buFont typeface="Arial"/>
              <a:buNone/>
            </a:pPr>
            <a:r>
              <a:rPr lang="en-US" sz="1350">
                <a:solidFill>
                  <a:srgbClr val="000000"/>
                </a:solidFill>
              </a:rPr>
              <a:t>Mention that everything besides VR is a constant, defined on datasheet</a:t>
            </a:r>
            <a:endParaRPr sz="1350">
              <a:solidFill>
                <a:srgbClr val="000000"/>
              </a:solidFill>
            </a:endParaRPr>
          </a:p>
          <a:p>
            <a:pPr marL="0" lvl="0" indent="0" algn="l" rtl="0">
              <a:spcBef>
                <a:spcPts val="0"/>
              </a:spcBef>
              <a:spcAft>
                <a:spcPts val="0"/>
              </a:spcAft>
              <a:buClr>
                <a:schemeClr val="dk1"/>
              </a:buClr>
              <a:buSzPts val="1100"/>
              <a:buFont typeface="Arial"/>
              <a:buNone/>
            </a:pPr>
            <a:endParaRPr sz="1350" b="1">
              <a:solidFill>
                <a:srgbClr val="000000"/>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1c44e167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31c44e167e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Also note the vswr=1.22 circle that corresponds to a return loss of 20dB.</a:t>
            </a:r>
            <a:endParaRPr/>
          </a:p>
          <a:p>
            <a:pPr marL="0" lvl="0" indent="0" algn="l" rtl="0">
              <a:spcBef>
                <a:spcPts val="0"/>
              </a:spcBef>
              <a:spcAft>
                <a:spcPts val="0"/>
              </a:spcAft>
              <a:buClr>
                <a:schemeClr val="dk1"/>
              </a:buClr>
              <a:buSzPts val="1100"/>
              <a:buFont typeface="Arial"/>
              <a:buNone/>
            </a:pPr>
            <a:r>
              <a:rPr lang="en-US"/>
              <a:t>Briefly explain what a smith chart is</a:t>
            </a:r>
            <a:endParaRPr/>
          </a:p>
          <a:p>
            <a:pPr marL="0" lvl="0" indent="0" algn="l" rtl="0">
              <a:spcBef>
                <a:spcPts val="0"/>
              </a:spcBef>
              <a:spcAft>
                <a:spcPts val="0"/>
              </a:spcAft>
              <a:buClr>
                <a:schemeClr val="dk1"/>
              </a:buClr>
              <a:buSzPts val="1100"/>
              <a:buFont typeface="Arial"/>
              <a:buNone/>
            </a:pPr>
            <a:r>
              <a:rPr lang="en-US"/>
              <a:t>make sure to mention how shunt C moves down CW, series L moves up CCW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1aed6a0b9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31aed6a0b9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1c44e167e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31c44e167e0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1c44e167e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g31c44e167e0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c44e167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31c44e167e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how the impedance chosen was based off the “worst case scenario” from the collected data (56.5-35.3J), VSWR = 1.94, rl = 9.9dB</a:t>
            </a:r>
            <a:endParaRPr/>
          </a:p>
          <a:p>
            <a:pPr marL="0" lvl="0" indent="0" algn="l" rtl="0">
              <a:spcBef>
                <a:spcPts val="0"/>
              </a:spcBef>
              <a:spcAft>
                <a:spcPts val="0"/>
              </a:spcAft>
              <a:buClr>
                <a:schemeClr val="dk1"/>
              </a:buClr>
              <a:buSzPts val="1100"/>
              <a:buFont typeface="Arial"/>
              <a:buNone/>
            </a:pPr>
            <a:r>
              <a:rPr lang="en-US"/>
              <a:t>Also note the vswr=1.22 circle that corresponds to a return loss of 20dB.</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470d5f904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3470d5f904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3af5cdc52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33af5cdc52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470d5f904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3470d5f9043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70d5f904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3470d5f9043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42d6c84c6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342d6c84c60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2282a65b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32282a65b4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0cd7c5ce6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30cd7c5ce6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81d409ea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3481d409ea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13e4c83aa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313e4c83aa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22ea652c2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322ea652c2d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Our system, in theory, should optimize the performance of any BT device, but our project is tailored to the Linx ANT-W63WS4 antenna.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1aed6a0b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g31aed6a0b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make sure to mention that worst point was SWR=1.94 / RL=9.9dB</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403534df7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3403534df7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1f27f8652c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31f27f8652c_4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impractical to directly test SRF of individual components. Can use models provided by manufacturers.</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f27f8652c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g31f27f8652c_4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that the phase is positive, so its not even a cap anymore, but an L.</a:t>
            </a:r>
            <a:endParaRPr/>
          </a:p>
          <a:p>
            <a:pPr marL="0" lvl="0" indent="0" algn="l" rtl="0">
              <a:spcBef>
                <a:spcPts val="0"/>
              </a:spcBef>
              <a:spcAft>
                <a:spcPts val="0"/>
              </a:spcAft>
              <a:buClr>
                <a:schemeClr val="dk1"/>
              </a:buClr>
              <a:buSzPts val="1100"/>
              <a:buFont typeface="Arial"/>
              <a:buNone/>
            </a:pPr>
            <a:r>
              <a:rPr lang="en-US"/>
              <a:t>mention how ideal capacitor just keeps getting smaller impedance, phase stays -90</a:t>
            </a:r>
            <a:endParaRPr/>
          </a:p>
          <a:p>
            <a:pPr marL="0" lvl="0" indent="0" algn="l" rtl="0">
              <a:spcBef>
                <a:spcPts val="0"/>
              </a:spcBef>
              <a:spcAft>
                <a:spcPts val="0"/>
              </a:spcAft>
              <a:buClr>
                <a:schemeClr val="dk1"/>
              </a:buClr>
              <a:buSzPts val="1100"/>
              <a:buFont typeface="Arial"/>
              <a:buNone/>
            </a:pPr>
            <a:r>
              <a:rPr lang="en-US"/>
              <a:t>m</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1aed6a0b9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31aed6a0b97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Purpose is to start developing an algorithm without the complications that come along with higher frequencies. Also mention that we built a scaled matching network but had to build another one using the “deadbug” method.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1f27f8652c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31f27f8652c_4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Purpose is to start developing an algorithm without the complications that come along with higher frequencies. Also mention that we built a scaled matching network but had to build another one using the “deadbug” method. </a:t>
            </a:r>
            <a:endParaRPr/>
          </a:p>
          <a:p>
            <a:pPr marL="0" lvl="0" indent="0" algn="l" rtl="0">
              <a:spcBef>
                <a:spcPts val="0"/>
              </a:spcBef>
              <a:spcAft>
                <a:spcPts val="0"/>
              </a:spcAft>
              <a:buClr>
                <a:schemeClr val="dk1"/>
              </a:buClr>
              <a:buSzPts val="1100"/>
              <a:buFont typeface="Arial"/>
              <a:buNone/>
            </a:pPr>
            <a:r>
              <a:rPr lang="en-US"/>
              <a:t>ALSO MENTION THE FIRST ONE YOU BUILT THAT DIDNT WORK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90f81a3b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3190f81a3bd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make sure to mention at 30 MHz</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481d409ea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3481d409eab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43d25b097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g343d25b097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here how the previous slides (the dead bug slides) talk about the dead bug circuit which was constructed “hastily” to get an idea of how matching occurs. Now, its time to talk about the ACTUAL matching network.</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43d25b097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g343d25b097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challenges with DRC in kiCad</a:t>
            </a:r>
            <a:endParaRPr/>
          </a:p>
          <a:p>
            <a:pPr marL="0" lvl="0" indent="0" algn="l" rtl="0">
              <a:spcBef>
                <a:spcPts val="0"/>
              </a:spcBef>
              <a:spcAft>
                <a:spcPts val="0"/>
              </a:spcAft>
              <a:buClr>
                <a:schemeClr val="dk1"/>
              </a:buClr>
              <a:buSzPts val="1100"/>
              <a:buFont typeface="Arial"/>
              <a:buNone/>
            </a:pPr>
            <a:r>
              <a:rPr lang="en-US"/>
              <a:t>gerber files / drill files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43d25b097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343d25b0977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43d25b097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343d25b0977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component selection based off simulation results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4cb1a6a8a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34cb1a6a8a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component selection based off simulation results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43d25b0977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343d25b0977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Johanson technology Inc. provides a simulator for their components.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self resonance occurs due to the inductance inherent to any conductor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43d25b097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343d25b0977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4fbdf5493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34fbdf5493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43d25b097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343d25b0977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3b6b025b6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33b6b025b61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481d409ea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3481d409ea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4cf5a0cb8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34cf5a0cb82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4cf5a0cb8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g34cf5a0cb82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3b6b025b6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33b6b025b6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3b6b025b6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33b6b025b6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for varactors: as compared to </a:t>
            </a:r>
            <a:r>
              <a:rPr lang="en-US" sz="1800">
                <a:latin typeface="Calibri"/>
                <a:ea typeface="Calibri"/>
                <a:cs typeface="Calibri"/>
                <a:sym typeface="Calibri"/>
              </a:rPr>
              <a:t>1.3pF to 6.85pF</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3b6b025b6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33b6b025b61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attempting to mitigate stray inductance by introducing more capacitance to ground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3b6b025b6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33b6b025b61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antenna part number: GW.11.A153W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3b6b025b6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g33b6b025b61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antenna part number: GW.11.A153W </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3b6b025b6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33b6b025b61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that varactors with upper capacitance of around 22pF were considered, but higher capacitance puts SRF way below 2.44GHz, even below 1.8GHz.</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28ce58448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328ce584482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42d6c84c6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342d6c84c60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22ea652c2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322ea652c2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4a33422f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g34a33422f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43610fb84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343610fb84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459a0ddf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1" name="Google Shape;781;g3459a0ddff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40044bf3f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g340044bf3f5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4815dd601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g34815dd6012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459a0ddff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g3459a0ddff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4b04247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0" name="Google Shape;820;g34b042478e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4b042478e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g34b042478e1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b042478e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8" name="Google Shape;838;g34b042478e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4b042478e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34b042478e1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4b042478e1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g34b042478e1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4b9571599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g34b9571599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4cf5a0cb8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8" name="Google Shape;1068;g34cf5a0cb82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3481d409ea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3481d409ea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4fbdf5493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3" name="Google Shape;1083;g34fbdf5493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481d409ea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3481d409eab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mention here that green means requirement satisfied, orange means we had to change the requirement at some point during development, and red means failure to satisfy the requirement.</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403534df7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3403534df7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1b18f55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g31b18f55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p1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90f81a3b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3190f81a3b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403534df7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4" name="Google Shape;1124;g3403534df7a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2" name="Google Shape;11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403534df7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1" name="Google Shape;1141;g3403534df7a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p1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p2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p2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4cb1a6a8a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g34cb1a6a8a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4d70ee9d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1" name="Google Shape;1191;g34d70ee9dd3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4cb1a6a8a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9" name="Google Shape;1199;g34cb1a6a8ae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4972db987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34972db987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Make sure to mention how we are not actually using a real BT device in this project. Also mention that we are including the “hand” (which represents any sort of external object) as part of the system.</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34cb1a6a8a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g34cb1a6a8ae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34cb1a6a8a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8" name="Google Shape;1228;g34cb1a6a8ae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needed to do this for increased precision, especially in the steeper parts of the graph.</a:t>
            </a:r>
            <a:endParaRPr/>
          </a:p>
          <a:p>
            <a:pPr marL="0" lvl="0" indent="0" algn="l" rtl="0">
              <a:spcBef>
                <a:spcPts val="0"/>
              </a:spcBef>
              <a:spcAft>
                <a:spcPts val="0"/>
              </a:spcAft>
              <a:buClr>
                <a:schemeClr val="dk1"/>
              </a:buClr>
              <a:buSzPts val="1100"/>
              <a:buFont typeface="Arial"/>
              <a:buNone/>
            </a:pPr>
            <a:r>
              <a:rPr lang="en-US"/>
              <a:t>Also mention how per the equation, the graph is continuous, so it is reasonable to interpolate the red values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4cf5a0cb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7" name="Google Shape;1237;g34cf5a0cb82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35005dead1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6" name="Google Shape;1246;g35005dead17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34ce0732e6d_1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34ce0732e6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34d70ee9dd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1" name="Google Shape;1261;g34d70ee9dd3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34d70ee9dd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9" name="Google Shape;1269;g34d70ee9dd3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4ce0732e6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7" name="Google Shape;1287;g34ce0732e6d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34d70ee9dd3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5" name="Google Shape;1295;g34d70ee9dd3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4d70ee9dd3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5" name="Google Shape;1305;g34d70ee9dd3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 name="Google Shape;16;p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623888" y="1282700"/>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623888" y="3441700"/>
            <a:ext cx="7886700"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2" name="Google Shape;62;p1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3" name="Google Shape;63;p1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2"/>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1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0" name="Google Shape;70;p1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3"/>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3"/>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3"/>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8" name="Google Shape;78;p1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9" name="Google Shape;79;p1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4"/>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14"/>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5" name="Google Shape;85;p1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6" name="Google Shape;86;p1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5"/>
          <p:cNvSpPr>
            <a:spLocks noGrp="1"/>
          </p:cNvSpPr>
          <p:nvPr>
            <p:ph type="pic" idx="2"/>
          </p:nvPr>
        </p:nvSpPr>
        <p:spPr>
          <a:xfrm>
            <a:off x="3887788" y="741363"/>
            <a:ext cx="4629150" cy="3654425"/>
          </a:xfrm>
          <a:prstGeom prst="rect">
            <a:avLst/>
          </a:prstGeom>
          <a:noFill/>
          <a:ln>
            <a:noFill/>
          </a:ln>
        </p:spPr>
      </p:sp>
      <p:sp>
        <p:nvSpPr>
          <p:cNvPr id="90" name="Google Shape;90;p15"/>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2" name="Google Shape;92;p1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3" name="Google Shape;93;p1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6"/>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8" name="Google Shape;98;p1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9" name="Google Shape;99;p1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rot="5400000">
            <a:off x="5350669" y="1467644"/>
            <a:ext cx="4357687"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7"/>
          <p:cNvSpPr txBox="1">
            <a:spLocks noGrp="1"/>
          </p:cNvSpPr>
          <p:nvPr>
            <p:ph type="body" idx="1"/>
          </p:nvPr>
        </p:nvSpPr>
        <p:spPr>
          <a:xfrm rot="5400000">
            <a:off x="1331119" y="-427831"/>
            <a:ext cx="4357687"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4" name="Google Shape;104;p1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5" name="Google Shape;105;p1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9" name="Google Shape;109;p1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0" name="Google Shape;110;p1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200150"/>
            <a:ext cx="8229600" cy="3725699"/>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81000" algn="l">
              <a:lnSpc>
                <a:spcPct val="90000"/>
              </a:lnSpc>
              <a:spcBef>
                <a:spcPts val="0"/>
              </a:spcBef>
              <a:spcAft>
                <a:spcPts val="0"/>
              </a:spcAft>
              <a:buClr>
                <a:schemeClr val="dk1"/>
              </a:buClr>
              <a:buSzPts val="2400"/>
              <a:buChar char="•"/>
              <a:defRPr/>
            </a:lvl2pPr>
            <a:lvl3pPr marL="1371600" lvl="2" indent="-355600" algn="l">
              <a:lnSpc>
                <a:spcPct val="90000"/>
              </a:lnSpc>
              <a:spcBef>
                <a:spcPts val="0"/>
              </a:spcBef>
              <a:spcAft>
                <a:spcPts val="0"/>
              </a:spcAft>
              <a:buClr>
                <a:schemeClr val="dk1"/>
              </a:buClr>
              <a:buSzPts val="2000"/>
              <a:buChar char="•"/>
              <a:defRPr/>
            </a:lvl3pPr>
            <a:lvl4pPr marL="1828800" lvl="3" indent="-342900" algn="l">
              <a:lnSpc>
                <a:spcPct val="90000"/>
              </a:lnSpc>
              <a:spcBef>
                <a:spcPts val="0"/>
              </a:spcBef>
              <a:spcAft>
                <a:spcPts val="0"/>
              </a:spcAft>
              <a:buClr>
                <a:schemeClr val="dk1"/>
              </a:buClr>
              <a:buSzPts val="1800"/>
              <a:buChar char="•"/>
              <a:defRPr/>
            </a:lvl4pPr>
            <a:lvl5pPr marL="2286000" lvl="4" indent="-342900" algn="l">
              <a:lnSpc>
                <a:spcPct val="90000"/>
              </a:lnSpc>
              <a:spcBef>
                <a:spcPts val="0"/>
              </a:spcBef>
              <a:spcAft>
                <a:spcPts val="0"/>
              </a:spcAft>
              <a:buClr>
                <a:schemeClr val="dk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l">
              <a:lnSpc>
                <a:spcPct val="90000"/>
              </a:lnSpc>
              <a:spcBef>
                <a:spcPts val="0"/>
              </a:spcBef>
              <a:spcAft>
                <a:spcPts val="0"/>
              </a:spcAft>
              <a:buClr>
                <a:schemeClr val="dk1"/>
              </a:buClr>
              <a:buSzPts val="1800"/>
              <a:buChar char="•"/>
              <a:defRPr/>
            </a:lvl7pPr>
            <a:lvl8pPr marL="3657600" lvl="7" indent="-342900" algn="l">
              <a:lnSpc>
                <a:spcPct val="90000"/>
              </a:lnSpc>
              <a:spcBef>
                <a:spcPts val="0"/>
              </a:spcBef>
              <a:spcAft>
                <a:spcPts val="0"/>
              </a:spcAft>
              <a:buClr>
                <a:schemeClr val="dk1"/>
              </a:buClr>
              <a:buSzPts val="1800"/>
              <a:buChar char="•"/>
              <a:defRPr/>
            </a:lvl8pPr>
            <a:lvl9pPr marL="4114800" lvl="8" indent="-342900" algn="l">
              <a:lnSpc>
                <a:spcPct val="90000"/>
              </a:lnSpc>
              <a:spcBef>
                <a:spcPts val="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1" name="Google Shape;21;p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6" name="Google Shape;26;p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 name="Google Shape;27;p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 name="Google Shape;31;p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 name="Google Shape;35;p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6" name="Google Shape;36;p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 name="Google Shape;40;p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 name="Google Shape;41;p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5" name="Google Shape;45;p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6" name="Google Shape;46;p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0" name="Google Shape;50;p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1" name="Google Shape;51;p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 name="Google Shape;56;p1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 name="Google Shape;57;p1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lvl1pPr>
            <a:lvl2pPr marL="0" lvl="1" indent="0" algn="r">
              <a:lnSpc>
                <a:spcPct val="100000"/>
              </a:lnSpc>
              <a:spcBef>
                <a:spcPts val="0"/>
              </a:spcBef>
              <a:spcAft>
                <a:spcPts val="0"/>
              </a:spcAft>
              <a:buClr>
                <a:srgbClr val="888888"/>
              </a:buClr>
              <a:buSzPts val="1200"/>
              <a:buFont typeface="Arial"/>
              <a:buNone/>
              <a:defRPr/>
            </a:lvl2pPr>
            <a:lvl3pPr marL="0" lvl="2" indent="0" algn="r">
              <a:lnSpc>
                <a:spcPct val="100000"/>
              </a:lnSpc>
              <a:spcBef>
                <a:spcPts val="0"/>
              </a:spcBef>
              <a:spcAft>
                <a:spcPts val="0"/>
              </a:spcAft>
              <a:buClr>
                <a:srgbClr val="888888"/>
              </a:buClr>
              <a:buSzPts val="1200"/>
              <a:buFont typeface="Arial"/>
              <a:buNone/>
              <a:defRPr/>
            </a:lvl3pPr>
            <a:lvl4pPr marL="0" lvl="3" indent="0" algn="r">
              <a:lnSpc>
                <a:spcPct val="100000"/>
              </a:lnSpc>
              <a:spcBef>
                <a:spcPts val="0"/>
              </a:spcBef>
              <a:spcAft>
                <a:spcPts val="0"/>
              </a:spcAft>
              <a:buClr>
                <a:srgbClr val="888888"/>
              </a:buClr>
              <a:buSzPts val="1200"/>
              <a:buFont typeface="Arial"/>
              <a:buNone/>
              <a:defRPr/>
            </a:lvl4pPr>
            <a:lvl5pPr marL="0" lvl="4" indent="0" algn="r">
              <a:lnSpc>
                <a:spcPct val="100000"/>
              </a:lnSpc>
              <a:spcBef>
                <a:spcPts val="0"/>
              </a:spcBef>
              <a:spcAft>
                <a:spcPts val="0"/>
              </a:spcAft>
              <a:buClr>
                <a:srgbClr val="888888"/>
              </a:buClr>
              <a:buSzPts val="1200"/>
              <a:buFont typeface="Arial"/>
              <a:buNone/>
              <a:defRPr/>
            </a:lvl5pPr>
            <a:lvl6pPr marL="0" lvl="5" indent="0" algn="r">
              <a:lnSpc>
                <a:spcPct val="100000"/>
              </a:lnSpc>
              <a:spcBef>
                <a:spcPts val="0"/>
              </a:spcBef>
              <a:spcAft>
                <a:spcPts val="0"/>
              </a:spcAft>
              <a:buClr>
                <a:srgbClr val="888888"/>
              </a:buClr>
              <a:buSzPts val="1200"/>
              <a:buFont typeface="Arial"/>
              <a:buNone/>
              <a:defRPr/>
            </a:lvl6pPr>
            <a:lvl7pPr marL="0" lvl="6" indent="0" algn="r">
              <a:lnSpc>
                <a:spcPct val="100000"/>
              </a:lnSpc>
              <a:spcBef>
                <a:spcPts val="0"/>
              </a:spcBef>
              <a:spcAft>
                <a:spcPts val="0"/>
              </a:spcAft>
              <a:buClr>
                <a:srgbClr val="888888"/>
              </a:buClr>
              <a:buSzPts val="1200"/>
              <a:buFont typeface="Arial"/>
              <a:buNone/>
              <a:defRPr/>
            </a:lvl7pPr>
            <a:lvl8pPr marL="0" lvl="7" indent="0" algn="r">
              <a:lnSpc>
                <a:spcPct val="100000"/>
              </a:lnSpc>
              <a:spcBef>
                <a:spcPts val="0"/>
              </a:spcBef>
              <a:spcAft>
                <a:spcPts val="0"/>
              </a:spcAft>
              <a:buClr>
                <a:srgbClr val="888888"/>
              </a:buClr>
              <a:buSzPts val="1200"/>
              <a:buFont typeface="Arial"/>
              <a:buNone/>
              <a:defRPr/>
            </a:lvl8pPr>
            <a:lvl9pPr marL="0" lvl="8" indent="0" algn="r">
              <a:lnSpc>
                <a:spcPct val="100000"/>
              </a:lnSpc>
              <a:spcBef>
                <a:spcPts val="0"/>
              </a:spcBef>
              <a:spcAft>
                <a:spcPts val="0"/>
              </a:spcAft>
              <a:buClr>
                <a:srgbClr val="888888"/>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s://www.everythingrf.com/rf-calculators/directional-coupler-calculator" TargetMode="External"/><Relationship Id="rId5" Type="http://schemas.openxmlformats.org/officeDocument/2006/relationships/hyperlink" Target="https://krytar.com/resources/applications/primers/directional-coupler-primer/" TargetMode="External"/><Relationship Id="rId4" Type="http://schemas.openxmlformats.org/officeDocument/2006/relationships/hyperlink" Target="https://www.dxengineering.com/parts/pas-hf-auto"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sp>
        <p:nvSpPr>
          <p:cNvPr id="115" name="Google Shape;115;p19"/>
          <p:cNvSpPr txBox="1">
            <a:spLocks noGrp="1"/>
          </p:cNvSpPr>
          <p:nvPr>
            <p:ph type="ctrTitle"/>
          </p:nvPr>
        </p:nvSpPr>
        <p:spPr>
          <a:xfrm>
            <a:off x="816475" y="973475"/>
            <a:ext cx="6858000" cy="709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4600">
                <a:solidFill>
                  <a:srgbClr val="222222"/>
                </a:solidFill>
                <a:highlight>
                  <a:srgbClr val="FFFFFF"/>
                </a:highlight>
              </a:rPr>
              <a:t>Adaptive Antenna Matching</a:t>
            </a:r>
            <a:endParaRPr sz="4600"/>
          </a:p>
        </p:txBody>
      </p:sp>
      <p:sp>
        <p:nvSpPr>
          <p:cNvPr id="116" name="Google Shape;116;p19"/>
          <p:cNvSpPr txBox="1"/>
          <p:nvPr/>
        </p:nvSpPr>
        <p:spPr>
          <a:xfrm>
            <a:off x="166025" y="3385925"/>
            <a:ext cx="5714100" cy="19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Senior Design Project </a:t>
            </a:r>
            <a:endParaRPr sz="13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Student names: </a:t>
            </a:r>
            <a:r>
              <a:rPr lang="en-US" sz="1300">
                <a:solidFill>
                  <a:schemeClr val="dk1"/>
                </a:solidFill>
                <a:highlight>
                  <a:schemeClr val="lt1"/>
                </a:highlight>
              </a:rPr>
              <a:t>James Weaver, </a:t>
            </a:r>
            <a:r>
              <a:rPr lang="en-US" sz="1300" b="0" i="0" u="none" strike="noStrike" cap="none">
                <a:solidFill>
                  <a:schemeClr val="dk1"/>
                </a:solidFill>
                <a:highlight>
                  <a:schemeClr val="lt1"/>
                </a:highlight>
                <a:latin typeface="Arial"/>
                <a:ea typeface="Arial"/>
                <a:cs typeface="Arial"/>
                <a:sym typeface="Arial"/>
              </a:rPr>
              <a:t>Jessie L</a:t>
            </a:r>
            <a:r>
              <a:rPr lang="en-US" sz="1300">
                <a:solidFill>
                  <a:schemeClr val="dk1"/>
                </a:solidFill>
                <a:highlight>
                  <a:schemeClr val="lt1"/>
                </a:highlight>
              </a:rPr>
              <a:t>opez, Gilberto Cornejo </a:t>
            </a:r>
            <a:endParaRPr sz="13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Sonoma State University Department of Engineering Science</a:t>
            </a:r>
            <a:endParaRPr sz="1300">
              <a:solidFill>
                <a:schemeClr val="dk1"/>
              </a:solidFill>
              <a:highlight>
                <a:schemeClr val="lt1"/>
              </a:highlight>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Advisor: </a:t>
            </a:r>
            <a:r>
              <a:rPr lang="en-US" sz="1300">
                <a:solidFill>
                  <a:schemeClr val="dk1"/>
                </a:solidFill>
                <a:highlight>
                  <a:schemeClr val="lt1"/>
                </a:highlight>
              </a:rPr>
              <a:t>Mohamed Salem </a:t>
            </a:r>
            <a:endParaRPr sz="1300">
              <a:solidFill>
                <a:schemeClr val="dk1"/>
              </a:solidFill>
              <a:highlight>
                <a:schemeClr val="lt1"/>
              </a:highlight>
            </a:endParaRPr>
          </a:p>
          <a:p>
            <a:pPr marL="0" lvl="0" indent="0" algn="l" rtl="0">
              <a:spcBef>
                <a:spcPts val="0"/>
              </a:spcBef>
              <a:spcAft>
                <a:spcPts val="0"/>
              </a:spcAft>
              <a:buClr>
                <a:schemeClr val="dk1"/>
              </a:buClr>
              <a:buSzPts val="1400"/>
              <a:buFont typeface="Arial"/>
              <a:buNone/>
            </a:pPr>
            <a:r>
              <a:rPr lang="en-US" sz="1300">
                <a:solidFill>
                  <a:schemeClr val="dk1"/>
                </a:solidFill>
                <a:highlight>
                  <a:schemeClr val="lt1"/>
                </a:highlight>
              </a:rPr>
              <a:t>Industry Advisor: Mr. Chris Stewart, </a:t>
            </a:r>
            <a:r>
              <a:rPr lang="en-US" sz="1250">
                <a:solidFill>
                  <a:schemeClr val="dk1"/>
                </a:solidFill>
                <a:highlight>
                  <a:schemeClr val="lt1"/>
                </a:highlight>
              </a:rPr>
              <a:t>founder of Pocket Radar Inc. and Invention Planet, LLC</a:t>
            </a:r>
            <a:endParaRPr sz="1300">
              <a:solidFill>
                <a:schemeClr val="dk1"/>
              </a:solidFill>
              <a:highlight>
                <a:schemeClr val="lt1"/>
              </a:highlight>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Client: </a:t>
            </a:r>
            <a:r>
              <a:rPr lang="en-US" sz="1300">
                <a:solidFill>
                  <a:schemeClr val="dk1"/>
                </a:solidFill>
                <a:highlight>
                  <a:schemeClr val="lt1"/>
                </a:highlight>
              </a:rPr>
              <a:t>TBD</a:t>
            </a:r>
            <a:endParaRPr sz="1300">
              <a:solidFill>
                <a:schemeClr val="dk1"/>
              </a:solidFill>
              <a:highlight>
                <a:schemeClr val="lt1"/>
              </a:highlight>
            </a:endParaRPr>
          </a:p>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dk1"/>
                </a:solidFill>
                <a:highlight>
                  <a:schemeClr val="lt1"/>
                </a:highlight>
                <a:latin typeface="Arial"/>
                <a:ea typeface="Arial"/>
                <a:cs typeface="Arial"/>
                <a:sym typeface="Arial"/>
              </a:rPr>
              <a:t>Date</a:t>
            </a:r>
            <a:r>
              <a:rPr lang="en-US" sz="1300">
                <a:solidFill>
                  <a:schemeClr val="dk1"/>
                </a:solidFill>
                <a:highlight>
                  <a:schemeClr val="lt1"/>
                </a:highlight>
              </a:rPr>
              <a:t>: 4/18/25</a:t>
            </a:r>
            <a:endParaRPr sz="13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a:p>
        </p:txBody>
      </p:sp>
      <p:sp>
        <p:nvSpPr>
          <p:cNvPr id="117" name="Google Shape;117;p19"/>
          <p:cNvSpPr txBox="1"/>
          <p:nvPr/>
        </p:nvSpPr>
        <p:spPr>
          <a:xfrm>
            <a:off x="5791650" y="3549647"/>
            <a:ext cx="3073500" cy="145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a:solidFill>
                  <a:schemeClr val="dk1"/>
                </a:solidFill>
              </a:rPr>
              <a:t>our</a:t>
            </a:r>
            <a:r>
              <a:rPr lang="en-US" sz="1400" b="0" i="0" u="none" strike="noStrike" cap="none">
                <a:solidFill>
                  <a:schemeClr val="dk1"/>
                </a:solidFill>
                <a:latin typeface="Arial"/>
                <a:ea typeface="Arial"/>
                <a:cs typeface="Arial"/>
                <a:sym typeface="Arial"/>
              </a:rPr>
              <a:t>webpage.</a:t>
            </a:r>
            <a:r>
              <a:rPr lang="en-US">
                <a:solidFill>
                  <a:schemeClr val="dk1"/>
                </a:solidFill>
              </a:rPr>
              <a:t>TBD</a:t>
            </a:r>
            <a:r>
              <a:rPr lang="en-US" sz="1400" b="0" i="0" u="none" strike="noStrike" cap="none">
                <a:solidFill>
                  <a:schemeClr val="dk1"/>
                </a:solidFill>
                <a:latin typeface="Arial"/>
                <a:ea typeface="Arial"/>
                <a:cs typeface="Arial"/>
                <a:sym typeface="Arial"/>
              </a:rPr>
              <a:t>.com</a:t>
            </a:r>
            <a:endParaRPr sz="1400" b="0" i="0" u="none" strike="noStrike" cap="none">
              <a:solidFill>
                <a:schemeClr val="dk1"/>
              </a:solidFill>
              <a:latin typeface="Arial"/>
              <a:ea typeface="Arial"/>
              <a:cs typeface="Arial"/>
              <a:sym typeface="Arial"/>
            </a:endParaRPr>
          </a:p>
          <a:p>
            <a:pPr marL="0" lvl="0" indent="0" algn="r" rtl="0">
              <a:spcBef>
                <a:spcPts val="0"/>
              </a:spcBef>
              <a:spcAft>
                <a:spcPts val="0"/>
              </a:spcAft>
              <a:buClr>
                <a:schemeClr val="dk1"/>
              </a:buClr>
              <a:buSzPts val="1400"/>
              <a:buFont typeface="Arial"/>
              <a:buNone/>
            </a:pPr>
            <a:r>
              <a:rPr lang="en-US">
                <a:solidFill>
                  <a:schemeClr val="dk1"/>
                </a:solidFill>
                <a:highlight>
                  <a:schemeClr val="lt1"/>
                </a:highlight>
              </a:rPr>
              <a:t>weaverja@sonoma.edu</a:t>
            </a:r>
            <a:endParaRPr>
              <a:solidFill>
                <a:schemeClr val="dk1"/>
              </a:solidFill>
            </a:endParaRPr>
          </a:p>
          <a:p>
            <a:pPr marL="0" marR="0" lvl="0" indent="0" algn="r" rtl="0">
              <a:lnSpc>
                <a:spcPct val="100000"/>
              </a:lnSpc>
              <a:spcBef>
                <a:spcPts val="0"/>
              </a:spcBef>
              <a:spcAft>
                <a:spcPts val="0"/>
              </a:spcAft>
              <a:buClr>
                <a:srgbClr val="000000"/>
              </a:buClr>
              <a:buSzPts val="1400"/>
              <a:buFont typeface="Arial"/>
              <a:buNone/>
            </a:pPr>
            <a:r>
              <a:rPr lang="en-US">
                <a:solidFill>
                  <a:schemeClr val="dk1"/>
                </a:solidFill>
              </a:rPr>
              <a:t>lopezjesu@sonoma.edu</a:t>
            </a:r>
            <a:endParaRPr>
              <a:solidFill>
                <a:schemeClr val="dk1"/>
              </a:solidFill>
            </a:endParaRPr>
          </a:p>
          <a:p>
            <a:pPr marL="0" lvl="0" indent="0" algn="r" rtl="0">
              <a:spcBef>
                <a:spcPts val="0"/>
              </a:spcBef>
              <a:spcAft>
                <a:spcPts val="0"/>
              </a:spcAft>
              <a:buClr>
                <a:schemeClr val="dk1"/>
              </a:buClr>
              <a:buSzPts val="1400"/>
              <a:buFont typeface="Arial"/>
              <a:buNone/>
            </a:pPr>
            <a:r>
              <a:rPr lang="en-US">
                <a:solidFill>
                  <a:schemeClr val="dk1"/>
                </a:solidFill>
              </a:rPr>
              <a:t>cornejog@sonoma.edu</a:t>
            </a:r>
            <a:endParaRPr>
              <a:solidFill>
                <a:schemeClr val="dk1"/>
              </a:solidFill>
            </a:endParaRPr>
          </a:p>
          <a:p>
            <a:pPr marL="0" marR="0" lvl="0" indent="0" algn="r" rtl="0">
              <a:lnSpc>
                <a:spcPct val="100000"/>
              </a:lnSpc>
              <a:spcBef>
                <a:spcPts val="0"/>
              </a:spcBef>
              <a:spcAft>
                <a:spcPts val="0"/>
              </a:spcAft>
              <a:buClr>
                <a:srgbClr val="000000"/>
              </a:buClr>
              <a:buSzPts val="1400"/>
              <a:buFont typeface="Arial"/>
              <a:buNone/>
            </a:pPr>
            <a:endParaRPr>
              <a:solidFill>
                <a:schemeClr val="dk1"/>
              </a:solidFill>
            </a:endParaRPr>
          </a:p>
        </p:txBody>
      </p:sp>
      <p:pic>
        <p:nvPicPr>
          <p:cNvPr id="118" name="Google Shape;118;p19"/>
          <p:cNvPicPr preferRelativeResize="0"/>
          <p:nvPr/>
        </p:nvPicPr>
        <p:blipFill rotWithShape="1">
          <a:blip r:embed="rId3">
            <a:alphaModFix/>
          </a:blip>
          <a:srcRect/>
          <a:stretch/>
        </p:blipFill>
        <p:spPr>
          <a:xfrm>
            <a:off x="0" y="-85727"/>
            <a:ext cx="9144001" cy="1153055"/>
          </a:xfrm>
          <a:prstGeom prst="rect">
            <a:avLst/>
          </a:prstGeom>
          <a:noFill/>
          <a:ln>
            <a:noFill/>
          </a:ln>
        </p:spPr>
      </p:pic>
      <p:pic>
        <p:nvPicPr>
          <p:cNvPr id="119" name="Google Shape;119;p19"/>
          <p:cNvPicPr preferRelativeResize="0"/>
          <p:nvPr/>
        </p:nvPicPr>
        <p:blipFill rotWithShape="1">
          <a:blip r:embed="rId4">
            <a:alphaModFix/>
          </a:blip>
          <a:srcRect/>
          <a:stretch/>
        </p:blipFill>
        <p:spPr>
          <a:xfrm>
            <a:off x="6968080" y="563053"/>
            <a:ext cx="2065840" cy="215834"/>
          </a:xfrm>
          <a:prstGeom prst="rect">
            <a:avLst/>
          </a:prstGeom>
          <a:noFill/>
          <a:ln>
            <a:noFill/>
          </a:ln>
        </p:spPr>
      </p:pic>
      <p:pic>
        <p:nvPicPr>
          <p:cNvPr id="120" name="Google Shape;120;p19"/>
          <p:cNvPicPr preferRelativeResize="0"/>
          <p:nvPr/>
        </p:nvPicPr>
        <p:blipFill>
          <a:blip r:embed="rId5">
            <a:alphaModFix/>
          </a:blip>
          <a:stretch>
            <a:fillRect/>
          </a:stretch>
        </p:blipFill>
        <p:spPr>
          <a:xfrm>
            <a:off x="986126" y="1682675"/>
            <a:ext cx="1670324" cy="1583425"/>
          </a:xfrm>
          <a:prstGeom prst="rect">
            <a:avLst/>
          </a:prstGeom>
          <a:noFill/>
          <a:ln>
            <a:noFill/>
          </a:ln>
        </p:spPr>
      </p:pic>
      <p:pic>
        <p:nvPicPr>
          <p:cNvPr id="121" name="Google Shape;121;p19"/>
          <p:cNvPicPr preferRelativeResize="0"/>
          <p:nvPr/>
        </p:nvPicPr>
        <p:blipFill rotWithShape="1">
          <a:blip r:embed="rId6">
            <a:alphaModFix/>
          </a:blip>
          <a:srcRect t="3210" b="-3210"/>
          <a:stretch/>
        </p:blipFill>
        <p:spPr>
          <a:xfrm>
            <a:off x="3330062" y="1642200"/>
            <a:ext cx="1830838" cy="1664387"/>
          </a:xfrm>
          <a:prstGeom prst="rect">
            <a:avLst/>
          </a:prstGeom>
          <a:noFill/>
          <a:ln>
            <a:noFill/>
          </a:ln>
        </p:spPr>
      </p:pic>
      <p:pic>
        <p:nvPicPr>
          <p:cNvPr id="122" name="Google Shape;122;p19"/>
          <p:cNvPicPr preferRelativeResize="0"/>
          <p:nvPr/>
        </p:nvPicPr>
        <p:blipFill>
          <a:blip r:embed="rId7">
            <a:alphaModFix/>
          </a:blip>
          <a:stretch>
            <a:fillRect/>
          </a:stretch>
        </p:blipFill>
        <p:spPr>
          <a:xfrm>
            <a:off x="5880117" y="1642199"/>
            <a:ext cx="1389806" cy="1664377"/>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96" name="Google Shape;196;p2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a:t>
            </a:fld>
            <a:endParaRPr/>
          </a:p>
        </p:txBody>
      </p:sp>
      <p:sp>
        <p:nvSpPr>
          <p:cNvPr id="197" name="Google Shape;197;p2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Marketing Requirements</a:t>
            </a:r>
            <a:endParaRPr sz="3600" b="0" i="0" u="none" strike="noStrike" cap="none">
              <a:solidFill>
                <a:schemeClr val="lt1"/>
              </a:solidFill>
              <a:latin typeface="Calibri"/>
              <a:ea typeface="Calibri"/>
              <a:cs typeface="Calibri"/>
              <a:sym typeface="Calibri"/>
            </a:endParaRPr>
          </a:p>
        </p:txBody>
      </p:sp>
      <p:sp>
        <p:nvSpPr>
          <p:cNvPr id="198" name="Google Shape;198;p28"/>
          <p:cNvSpPr txBox="1"/>
          <p:nvPr/>
        </p:nvSpPr>
        <p:spPr>
          <a:xfrm>
            <a:off x="400925" y="1076850"/>
            <a:ext cx="4045500" cy="385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900">
                <a:solidFill>
                  <a:schemeClr val="dk1"/>
                </a:solidFill>
                <a:highlight>
                  <a:schemeClr val="lt1"/>
                </a:highlight>
              </a:rPr>
              <a:t>1. The device shall continuously adapt to changes in the impedance of the antenna. </a:t>
            </a:r>
            <a:endParaRPr sz="1900">
              <a:solidFill>
                <a:schemeClr val="dk1"/>
              </a:solidFill>
              <a:highlight>
                <a:schemeClr val="lt1"/>
              </a:highlight>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US" sz="1900">
                <a:solidFill>
                  <a:schemeClr val="dk1"/>
                </a:solidFill>
              </a:rPr>
              <a:t>2. The device shall not consume a significant amount of power to operate.</a:t>
            </a:r>
            <a:endParaRPr sz="1900">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900">
                <a:solidFill>
                  <a:schemeClr val="dk1"/>
                </a:solidFill>
                <a:highlight>
                  <a:schemeClr val="lt1"/>
                </a:highlight>
              </a:rPr>
              <a:t>3.The device shall have no user intervention for adaptive features to operate.</a:t>
            </a:r>
            <a:endParaRPr sz="1900">
              <a:solidFill>
                <a:schemeClr val="dk1"/>
              </a:solidFill>
              <a:highlight>
                <a:schemeClr val="lt1"/>
              </a:highlight>
              <a:latin typeface="Calibri"/>
              <a:ea typeface="Calibri"/>
              <a:cs typeface="Calibri"/>
              <a:sym typeface="Calibri"/>
            </a:endParaRPr>
          </a:p>
        </p:txBody>
      </p:sp>
      <p:sp>
        <p:nvSpPr>
          <p:cNvPr id="199" name="Google Shape;199;p28"/>
          <p:cNvSpPr txBox="1"/>
          <p:nvPr/>
        </p:nvSpPr>
        <p:spPr>
          <a:xfrm>
            <a:off x="4419600" y="1076850"/>
            <a:ext cx="4136700" cy="385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900">
                <a:solidFill>
                  <a:schemeClr val="dk1"/>
                </a:solidFill>
              </a:rPr>
              <a:t>4. The device shall respond to changes in impedance with minimal delay.</a:t>
            </a:r>
            <a:endParaRPr sz="1900">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US" sz="1900">
                <a:solidFill>
                  <a:schemeClr val="dk1"/>
                </a:solidFill>
              </a:rPr>
              <a:t>5. </a:t>
            </a:r>
            <a:r>
              <a:rPr lang="en-US" sz="1900">
                <a:solidFill>
                  <a:schemeClr val="dk1"/>
                </a:solidFill>
                <a:highlight>
                  <a:schemeClr val="lt1"/>
                </a:highlight>
              </a:rPr>
              <a:t>The device shall operate within the center of the 1.8 GHz range.</a:t>
            </a:r>
            <a:endParaRPr sz="1900">
              <a:solidFill>
                <a:schemeClr val="dk1"/>
              </a:solidFill>
              <a:highlight>
                <a:schemeClr val="lt1"/>
              </a:highlight>
            </a:endParaRPr>
          </a:p>
          <a:p>
            <a:pPr marL="0" lvl="0" indent="0" algn="l" rtl="0">
              <a:lnSpc>
                <a:spcPct val="115000"/>
              </a:lnSpc>
              <a:spcBef>
                <a:spcPts val="0"/>
              </a:spcBef>
              <a:spcAft>
                <a:spcPts val="0"/>
              </a:spcAft>
              <a:buNone/>
            </a:pPr>
            <a:endParaRPr sz="190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sz="1900">
                <a:solidFill>
                  <a:schemeClr val="dk1"/>
                </a:solidFill>
                <a:highlight>
                  <a:schemeClr val="lt1"/>
                </a:highlight>
              </a:rPr>
              <a:t>6. The device shall not create more insertion loss in RF path than what is saved.</a:t>
            </a:r>
            <a:endParaRPr sz="1900">
              <a:solidFill>
                <a:schemeClr val="dk1"/>
              </a:solidFill>
              <a:highlight>
                <a:schemeClr val="lt1"/>
              </a:highlight>
            </a:endParaRPr>
          </a:p>
        </p:txBody>
      </p:sp>
    </p:spTree>
  </p:cSld>
  <p:clrMapOvr>
    <a:masterClrMapping/>
  </p:clrMapOvr>
  <p:transition spd="slow">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18"/>
          <p:cNvPicPr preferRelativeResize="0"/>
          <p:nvPr/>
        </p:nvPicPr>
        <p:blipFill rotWithShape="1">
          <a:blip r:embed="rId3">
            <a:alphaModFix/>
          </a:blip>
          <a:srcRect/>
          <a:stretch/>
        </p:blipFill>
        <p:spPr>
          <a:xfrm>
            <a:off x="0" y="-188802"/>
            <a:ext cx="9144001" cy="1153055"/>
          </a:xfrm>
          <a:prstGeom prst="rect">
            <a:avLst/>
          </a:prstGeom>
          <a:noFill/>
          <a:ln>
            <a:noFill/>
          </a:ln>
        </p:spPr>
      </p:pic>
      <p:sp>
        <p:nvSpPr>
          <p:cNvPr id="1317" name="Google Shape;1317;p118"/>
          <p:cNvSpPr txBox="1"/>
          <p:nvPr/>
        </p:nvSpPr>
        <p:spPr>
          <a:xfrm>
            <a:off x="2520350" y="-93900"/>
            <a:ext cx="67125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Manual Testing of Algorithm (Fail) </a:t>
            </a:r>
            <a:endParaRPr sz="3600" b="0" i="0" u="none" strike="noStrike" cap="none">
              <a:solidFill>
                <a:schemeClr val="lt1"/>
              </a:solidFill>
              <a:latin typeface="Calibri"/>
              <a:ea typeface="Calibri"/>
              <a:cs typeface="Calibri"/>
              <a:sym typeface="Calibri"/>
            </a:endParaRPr>
          </a:p>
        </p:txBody>
      </p:sp>
      <p:sp>
        <p:nvSpPr>
          <p:cNvPr id="1318" name="Google Shape;1318;p11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100</a:t>
            </a:fld>
            <a:endParaRPr/>
          </a:p>
        </p:txBody>
      </p:sp>
      <p:sp>
        <p:nvSpPr>
          <p:cNvPr id="1319" name="Google Shape;1319;p118"/>
          <p:cNvSpPr txBox="1"/>
          <p:nvPr/>
        </p:nvSpPr>
        <p:spPr>
          <a:xfrm>
            <a:off x="2879538" y="964250"/>
            <a:ext cx="3384900" cy="3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Calibri"/>
                <a:ea typeface="Calibri"/>
                <a:cs typeface="Calibri"/>
                <a:sym typeface="Calibri"/>
              </a:rPr>
              <a:t>Hill Climbing</a:t>
            </a:r>
            <a:endParaRPr sz="2800">
              <a:solidFill>
                <a:schemeClr val="dk1"/>
              </a:solidFill>
              <a:latin typeface="Calibri"/>
              <a:ea typeface="Calibri"/>
              <a:cs typeface="Calibri"/>
              <a:sym typeface="Calibri"/>
            </a:endParaRPr>
          </a:p>
        </p:txBody>
      </p:sp>
      <p:pic>
        <p:nvPicPr>
          <p:cNvPr id="1320" name="Google Shape;1320;p118"/>
          <p:cNvPicPr preferRelativeResize="0"/>
          <p:nvPr/>
        </p:nvPicPr>
        <p:blipFill>
          <a:blip r:embed="rId4">
            <a:alphaModFix/>
          </a:blip>
          <a:stretch>
            <a:fillRect/>
          </a:stretch>
        </p:blipFill>
        <p:spPr>
          <a:xfrm>
            <a:off x="2428875" y="1653125"/>
            <a:ext cx="4286250" cy="3019425"/>
          </a:xfrm>
          <a:prstGeom prst="rect">
            <a:avLst/>
          </a:prstGeom>
          <a:noFill/>
          <a:ln>
            <a:noFill/>
          </a:ln>
        </p:spPr>
      </p:pic>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119"/>
          <p:cNvPicPr preferRelativeResize="0"/>
          <p:nvPr/>
        </p:nvPicPr>
        <p:blipFill rotWithShape="1">
          <a:blip r:embed="rId3">
            <a:alphaModFix/>
          </a:blip>
          <a:srcRect/>
          <a:stretch/>
        </p:blipFill>
        <p:spPr>
          <a:xfrm>
            <a:off x="0" y="-188802"/>
            <a:ext cx="9144001" cy="1153055"/>
          </a:xfrm>
          <a:prstGeom prst="rect">
            <a:avLst/>
          </a:prstGeom>
          <a:noFill/>
          <a:ln>
            <a:noFill/>
          </a:ln>
        </p:spPr>
      </p:pic>
      <p:sp>
        <p:nvSpPr>
          <p:cNvPr id="1326" name="Google Shape;1326;p119"/>
          <p:cNvSpPr txBox="1"/>
          <p:nvPr/>
        </p:nvSpPr>
        <p:spPr>
          <a:xfrm>
            <a:off x="2520350" y="-93900"/>
            <a:ext cx="67125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Manual Testing of Algorithm (Fail) </a:t>
            </a:r>
            <a:endParaRPr sz="3600" b="0" i="0" u="none" strike="noStrike" cap="none">
              <a:solidFill>
                <a:schemeClr val="lt1"/>
              </a:solidFill>
              <a:latin typeface="Calibri"/>
              <a:ea typeface="Calibri"/>
              <a:cs typeface="Calibri"/>
              <a:sym typeface="Calibri"/>
            </a:endParaRPr>
          </a:p>
        </p:txBody>
      </p:sp>
      <p:sp>
        <p:nvSpPr>
          <p:cNvPr id="1327" name="Google Shape;1327;p11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sp>
        <p:nvSpPr>
          <p:cNvPr id="1328" name="Google Shape;1328;p119"/>
          <p:cNvSpPr txBox="1"/>
          <p:nvPr/>
        </p:nvSpPr>
        <p:spPr>
          <a:xfrm>
            <a:off x="2879538" y="931025"/>
            <a:ext cx="3384900" cy="3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Calibri"/>
                <a:ea typeface="Calibri"/>
                <a:cs typeface="Calibri"/>
                <a:sym typeface="Calibri"/>
              </a:rPr>
              <a:t>Powell</a:t>
            </a:r>
            <a:endParaRPr sz="2800">
              <a:solidFill>
                <a:schemeClr val="dk1"/>
              </a:solidFill>
              <a:latin typeface="Calibri"/>
              <a:ea typeface="Calibri"/>
              <a:cs typeface="Calibri"/>
              <a:sym typeface="Calibri"/>
            </a:endParaRPr>
          </a:p>
        </p:txBody>
      </p:sp>
      <p:pic>
        <p:nvPicPr>
          <p:cNvPr id="1329" name="Google Shape;1329;p119"/>
          <p:cNvPicPr preferRelativeResize="0"/>
          <p:nvPr/>
        </p:nvPicPr>
        <p:blipFill>
          <a:blip r:embed="rId4">
            <a:alphaModFix/>
          </a:blip>
          <a:stretch>
            <a:fillRect/>
          </a:stretch>
        </p:blipFill>
        <p:spPr>
          <a:xfrm>
            <a:off x="2394175" y="1766900"/>
            <a:ext cx="4257675" cy="3000375"/>
          </a:xfrm>
          <a:prstGeom prst="rect">
            <a:avLst/>
          </a:prstGeom>
          <a:noFill/>
          <a:ln>
            <a:noFill/>
          </a:ln>
        </p:spPr>
      </p:pic>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pic>
        <p:nvPicPr>
          <p:cNvPr id="1334" name="Google Shape;1334;p120"/>
          <p:cNvPicPr preferRelativeResize="0"/>
          <p:nvPr/>
        </p:nvPicPr>
        <p:blipFill rotWithShape="1">
          <a:blip r:embed="rId3">
            <a:alphaModFix/>
          </a:blip>
          <a:srcRect/>
          <a:stretch/>
        </p:blipFill>
        <p:spPr>
          <a:xfrm>
            <a:off x="0" y="-188802"/>
            <a:ext cx="9144001" cy="1153055"/>
          </a:xfrm>
          <a:prstGeom prst="rect">
            <a:avLst/>
          </a:prstGeom>
          <a:noFill/>
          <a:ln>
            <a:noFill/>
          </a:ln>
        </p:spPr>
      </p:pic>
      <p:sp>
        <p:nvSpPr>
          <p:cNvPr id="1335" name="Google Shape;1335;p12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Best Reactive Region  </a:t>
            </a:r>
            <a:endParaRPr sz="3600" b="0" i="0" u="none" strike="noStrike" cap="none">
              <a:solidFill>
                <a:schemeClr val="lt1"/>
              </a:solidFill>
              <a:latin typeface="Calibri"/>
              <a:ea typeface="Calibri"/>
              <a:cs typeface="Calibri"/>
              <a:sym typeface="Calibri"/>
            </a:endParaRPr>
          </a:p>
        </p:txBody>
      </p:sp>
      <p:sp>
        <p:nvSpPr>
          <p:cNvPr id="1336" name="Google Shape;1336;p12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102</a:t>
            </a:fld>
            <a:endParaRPr/>
          </a:p>
        </p:txBody>
      </p:sp>
      <p:pic>
        <p:nvPicPr>
          <p:cNvPr id="1337" name="Google Shape;1337;p120"/>
          <p:cNvPicPr preferRelativeResize="0"/>
          <p:nvPr/>
        </p:nvPicPr>
        <p:blipFill>
          <a:blip r:embed="rId4">
            <a:alphaModFix/>
          </a:blip>
          <a:stretch>
            <a:fillRect/>
          </a:stretch>
        </p:blipFill>
        <p:spPr>
          <a:xfrm>
            <a:off x="2000912" y="1295140"/>
            <a:ext cx="5632696" cy="3385610"/>
          </a:xfrm>
          <a:prstGeom prst="rect">
            <a:avLst/>
          </a:prstGeom>
          <a:noFill/>
          <a:ln>
            <a:noFill/>
          </a:ln>
        </p:spPr>
      </p:pic>
      <p:pic>
        <p:nvPicPr>
          <p:cNvPr id="1338" name="Google Shape;1338;p120" descr="File:Short left arrow - red.png - Wikimedia Commons"/>
          <p:cNvPicPr preferRelativeResize="0"/>
          <p:nvPr/>
        </p:nvPicPr>
        <p:blipFill>
          <a:blip r:embed="rId5">
            <a:alphaModFix/>
          </a:blip>
          <a:stretch>
            <a:fillRect/>
          </a:stretch>
        </p:blipFill>
        <p:spPr>
          <a:xfrm rot="-2478779">
            <a:off x="3007449" y="2900078"/>
            <a:ext cx="709299" cy="371275"/>
          </a:xfrm>
          <a:prstGeom prst="rect">
            <a:avLst/>
          </a:prstGeom>
          <a:noFill/>
          <a:ln>
            <a:noFill/>
          </a:ln>
        </p:spPr>
      </p:pic>
      <p:pic>
        <p:nvPicPr>
          <p:cNvPr id="1339" name="Google Shape;1339;p120" descr="File:Short left arrow - red.png - Wikimedia Commons"/>
          <p:cNvPicPr preferRelativeResize="0"/>
          <p:nvPr/>
        </p:nvPicPr>
        <p:blipFill>
          <a:blip r:embed="rId5">
            <a:alphaModFix/>
          </a:blip>
          <a:stretch>
            <a:fillRect/>
          </a:stretch>
        </p:blipFill>
        <p:spPr>
          <a:xfrm rot="10799984">
            <a:off x="1738824" y="3088003"/>
            <a:ext cx="709299" cy="371275"/>
          </a:xfrm>
          <a:prstGeom prst="rect">
            <a:avLst/>
          </a:prstGeom>
          <a:noFill/>
          <a:ln>
            <a:noFill/>
          </a:ln>
        </p:spPr>
      </p:pic>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pic>
        <p:nvPicPr>
          <p:cNvPr id="1344" name="Google Shape;1344;p121"/>
          <p:cNvPicPr preferRelativeResize="0"/>
          <p:nvPr/>
        </p:nvPicPr>
        <p:blipFill rotWithShape="1">
          <a:blip r:embed="rId3">
            <a:alphaModFix/>
          </a:blip>
          <a:srcRect/>
          <a:stretch/>
        </p:blipFill>
        <p:spPr>
          <a:xfrm>
            <a:off x="0" y="-76202"/>
            <a:ext cx="9144001" cy="1153055"/>
          </a:xfrm>
          <a:prstGeom prst="rect">
            <a:avLst/>
          </a:prstGeom>
          <a:noFill/>
          <a:ln>
            <a:noFill/>
          </a:ln>
        </p:spPr>
      </p:pic>
      <p:pic>
        <p:nvPicPr>
          <p:cNvPr id="1345" name="Google Shape;1345;p121"/>
          <p:cNvPicPr preferRelativeResize="0"/>
          <p:nvPr/>
        </p:nvPicPr>
        <p:blipFill>
          <a:blip r:embed="rId4">
            <a:alphaModFix/>
          </a:blip>
          <a:stretch>
            <a:fillRect/>
          </a:stretch>
        </p:blipFill>
        <p:spPr>
          <a:xfrm>
            <a:off x="817525" y="746625"/>
            <a:ext cx="7337351" cy="4421200"/>
          </a:xfrm>
          <a:prstGeom prst="rect">
            <a:avLst/>
          </a:prstGeom>
          <a:noFill/>
          <a:ln>
            <a:noFill/>
          </a:ln>
        </p:spPr>
      </p:pic>
      <p:sp>
        <p:nvSpPr>
          <p:cNvPr id="1346" name="Google Shape;1346;p12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103</a:t>
            </a:fld>
            <a:endParaRPr/>
          </a:p>
        </p:txBody>
      </p:sp>
      <p:sp>
        <p:nvSpPr>
          <p:cNvPr id="1347" name="Google Shape;1347;p121"/>
          <p:cNvSpPr txBox="1"/>
          <p:nvPr/>
        </p:nvSpPr>
        <p:spPr>
          <a:xfrm>
            <a:off x="2489550" y="0"/>
            <a:ext cx="6654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Initial Algorithm Flow Chart (Fail)</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pic>
        <p:nvPicPr>
          <p:cNvPr id="1352" name="Google Shape;1352;p122"/>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53" name="Google Shape;1353;p12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104</a:t>
            </a:fld>
            <a:endParaRPr/>
          </a:p>
        </p:txBody>
      </p:sp>
      <p:sp>
        <p:nvSpPr>
          <p:cNvPr id="1354" name="Google Shape;1354;p122"/>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[Results]</a:t>
            </a:r>
            <a:endParaRPr sz="3000" b="0" i="0" u="none" strike="noStrike" cap="none">
              <a:solidFill>
                <a:schemeClr val="lt1"/>
              </a:solidFill>
              <a:latin typeface="Calibri"/>
              <a:ea typeface="Calibri"/>
              <a:cs typeface="Calibri"/>
              <a:sym typeface="Calibri"/>
            </a:endParaRPr>
          </a:p>
        </p:txBody>
      </p:sp>
      <p:sp>
        <p:nvSpPr>
          <p:cNvPr id="1355" name="Google Shape;1355;p122"/>
          <p:cNvSpPr txBox="1"/>
          <p:nvPr/>
        </p:nvSpPr>
        <p:spPr>
          <a:xfrm>
            <a:off x="7608675" y="1499350"/>
            <a:ext cx="1438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Output of op amp 1 before filtering:</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ΔY = 85.7mV</a:t>
            </a:r>
            <a:endParaRPr sz="1800">
              <a:solidFill>
                <a:schemeClr val="dk1"/>
              </a:solidFill>
              <a:latin typeface="Calibri"/>
              <a:ea typeface="Calibri"/>
              <a:cs typeface="Calibri"/>
              <a:sym typeface="Calibri"/>
            </a:endParaRPr>
          </a:p>
        </p:txBody>
      </p:sp>
      <p:pic>
        <p:nvPicPr>
          <p:cNvPr id="1356" name="Google Shape;1356;p122"/>
          <p:cNvPicPr preferRelativeResize="0"/>
          <p:nvPr/>
        </p:nvPicPr>
        <p:blipFill>
          <a:blip r:embed="rId4">
            <a:alphaModFix/>
          </a:blip>
          <a:stretch>
            <a:fillRect/>
          </a:stretch>
        </p:blipFill>
        <p:spPr>
          <a:xfrm>
            <a:off x="152400" y="790700"/>
            <a:ext cx="7395426" cy="4331075"/>
          </a:xfrm>
          <a:prstGeom prst="rect">
            <a:avLst/>
          </a:prstGeom>
          <a:noFill/>
          <a:ln>
            <a:noFill/>
          </a:ln>
        </p:spPr>
      </p:pic>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61" name="Google Shape;1361;p123"/>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62" name="Google Shape;1362;p12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105</a:t>
            </a:fld>
            <a:endParaRPr/>
          </a:p>
        </p:txBody>
      </p:sp>
      <p:sp>
        <p:nvSpPr>
          <p:cNvPr id="1363" name="Google Shape;1363;p123"/>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[Results]</a:t>
            </a:r>
            <a:endParaRPr sz="3000" b="0" i="0" u="none" strike="noStrike" cap="none">
              <a:solidFill>
                <a:schemeClr val="lt1"/>
              </a:solidFill>
              <a:latin typeface="Calibri"/>
              <a:ea typeface="Calibri"/>
              <a:cs typeface="Calibri"/>
              <a:sym typeface="Calibri"/>
            </a:endParaRPr>
          </a:p>
        </p:txBody>
      </p:sp>
      <p:sp>
        <p:nvSpPr>
          <p:cNvPr id="1364" name="Google Shape;1364;p123"/>
          <p:cNvSpPr txBox="1"/>
          <p:nvPr/>
        </p:nvSpPr>
        <p:spPr>
          <a:xfrm>
            <a:off x="7345375" y="1428725"/>
            <a:ext cx="18114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Output of op amp 1 after filtering:</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ΔY = 26.7mV</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700">
                <a:solidFill>
                  <a:schemeClr val="dk1"/>
                </a:solidFill>
                <a:latin typeface="Calibri"/>
                <a:ea typeface="Calibri"/>
                <a:cs typeface="Calibri"/>
                <a:sym typeface="Calibri"/>
              </a:rPr>
              <a:t>31% improvement</a:t>
            </a:r>
            <a:endParaRPr sz="1700">
              <a:solidFill>
                <a:schemeClr val="dk1"/>
              </a:solidFill>
              <a:latin typeface="Calibri"/>
              <a:ea typeface="Calibri"/>
              <a:cs typeface="Calibri"/>
              <a:sym typeface="Calibri"/>
            </a:endParaRPr>
          </a:p>
        </p:txBody>
      </p:sp>
      <p:pic>
        <p:nvPicPr>
          <p:cNvPr id="1365" name="Google Shape;1365;p123"/>
          <p:cNvPicPr preferRelativeResize="0"/>
          <p:nvPr/>
        </p:nvPicPr>
        <p:blipFill>
          <a:blip r:embed="rId4">
            <a:alphaModFix/>
          </a:blip>
          <a:stretch>
            <a:fillRect/>
          </a:stretch>
        </p:blipFill>
        <p:spPr>
          <a:xfrm>
            <a:off x="62500" y="836599"/>
            <a:ext cx="7282875" cy="4265150"/>
          </a:xfrm>
          <a:prstGeom prst="rect">
            <a:avLst/>
          </a:prstGeom>
          <a:noFill/>
          <a:ln>
            <a:noFill/>
          </a:ln>
        </p:spPr>
      </p:pic>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124"/>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71" name="Google Shape;1371;p12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106</a:t>
            </a:fld>
            <a:endParaRPr/>
          </a:p>
        </p:txBody>
      </p:sp>
      <p:sp>
        <p:nvSpPr>
          <p:cNvPr id="1372" name="Google Shape;1372;p124"/>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[Results]</a:t>
            </a:r>
            <a:endParaRPr sz="3000" b="0" i="0" u="none" strike="noStrike" cap="none">
              <a:solidFill>
                <a:schemeClr val="lt1"/>
              </a:solidFill>
              <a:latin typeface="Calibri"/>
              <a:ea typeface="Calibri"/>
              <a:cs typeface="Calibri"/>
              <a:sym typeface="Calibri"/>
            </a:endParaRPr>
          </a:p>
        </p:txBody>
      </p:sp>
      <p:sp>
        <p:nvSpPr>
          <p:cNvPr id="1373" name="Google Shape;1373;p124"/>
          <p:cNvSpPr txBox="1"/>
          <p:nvPr/>
        </p:nvSpPr>
        <p:spPr>
          <a:xfrm>
            <a:off x="7508725" y="1480100"/>
            <a:ext cx="16272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Output of op amp 2 before filtering</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ΔY = 101.0mV</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p:txBody>
      </p:sp>
      <p:pic>
        <p:nvPicPr>
          <p:cNvPr id="1374" name="Google Shape;1374;p124"/>
          <p:cNvPicPr preferRelativeResize="0"/>
          <p:nvPr/>
        </p:nvPicPr>
        <p:blipFill>
          <a:blip r:embed="rId4">
            <a:alphaModFix/>
          </a:blip>
          <a:stretch>
            <a:fillRect/>
          </a:stretch>
        </p:blipFill>
        <p:spPr>
          <a:xfrm>
            <a:off x="76200" y="790700"/>
            <a:ext cx="7432527" cy="4352800"/>
          </a:xfrm>
          <a:prstGeom prst="rect">
            <a:avLst/>
          </a:prstGeom>
          <a:noFill/>
          <a:ln>
            <a:noFill/>
          </a:ln>
        </p:spPr>
      </p:pic>
    </p:spTree>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125"/>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80" name="Google Shape;1380;p12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107</a:t>
            </a:fld>
            <a:endParaRPr/>
          </a:p>
        </p:txBody>
      </p:sp>
      <p:sp>
        <p:nvSpPr>
          <p:cNvPr id="1381" name="Google Shape;1381;p125"/>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[Results]</a:t>
            </a:r>
            <a:endParaRPr sz="3000" b="0" i="0" u="none" strike="noStrike" cap="none">
              <a:solidFill>
                <a:schemeClr val="lt1"/>
              </a:solidFill>
              <a:latin typeface="Calibri"/>
              <a:ea typeface="Calibri"/>
              <a:cs typeface="Calibri"/>
              <a:sym typeface="Calibri"/>
            </a:endParaRPr>
          </a:p>
        </p:txBody>
      </p:sp>
      <p:sp>
        <p:nvSpPr>
          <p:cNvPr id="1382" name="Google Shape;1382;p125"/>
          <p:cNvSpPr txBox="1"/>
          <p:nvPr/>
        </p:nvSpPr>
        <p:spPr>
          <a:xfrm>
            <a:off x="7351800" y="1428725"/>
            <a:ext cx="1792200" cy="238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Output of op amp 2 after filtering:</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ΔY = 37.7mV</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37% improvement</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83" name="Google Shape;1383;p125"/>
          <p:cNvPicPr preferRelativeResize="0"/>
          <p:nvPr/>
        </p:nvPicPr>
        <p:blipFill>
          <a:blip r:embed="rId4">
            <a:alphaModFix/>
          </a:blip>
          <a:stretch>
            <a:fillRect/>
          </a:stretch>
        </p:blipFill>
        <p:spPr>
          <a:xfrm>
            <a:off x="76200" y="853848"/>
            <a:ext cx="7324700" cy="4289652"/>
          </a:xfrm>
          <a:prstGeom prst="rect">
            <a:avLst/>
          </a:prstGeom>
          <a:noFill/>
          <a:ln>
            <a:noFill/>
          </a:ln>
        </p:spPr>
      </p:pic>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26"/>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89" name="Google Shape;1389;p12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108</a:t>
            </a:fld>
            <a:endParaRPr/>
          </a:p>
        </p:txBody>
      </p:sp>
      <p:sp>
        <p:nvSpPr>
          <p:cNvPr id="1390" name="Google Shape;1390;p126"/>
          <p:cNvSpPr txBox="1"/>
          <p:nvPr/>
        </p:nvSpPr>
        <p:spPr>
          <a:xfrm>
            <a:off x="2798275" y="-35751"/>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Relationship of Input Power vs Matching</a:t>
            </a:r>
            <a:endParaRPr sz="3000" b="0" i="0" u="none" strike="noStrike" cap="none">
              <a:solidFill>
                <a:schemeClr val="lt1"/>
              </a:solidFill>
              <a:latin typeface="Calibri"/>
              <a:ea typeface="Calibri"/>
              <a:cs typeface="Calibri"/>
              <a:sym typeface="Calibri"/>
            </a:endParaRPr>
          </a:p>
        </p:txBody>
      </p:sp>
      <p:pic>
        <p:nvPicPr>
          <p:cNvPr id="1391" name="Google Shape;1391;p126"/>
          <p:cNvPicPr preferRelativeResize="0"/>
          <p:nvPr/>
        </p:nvPicPr>
        <p:blipFill>
          <a:blip r:embed="rId4">
            <a:alphaModFix/>
          </a:blip>
          <a:stretch>
            <a:fillRect/>
          </a:stretch>
        </p:blipFill>
        <p:spPr>
          <a:xfrm>
            <a:off x="152400" y="943100"/>
            <a:ext cx="3030949" cy="4048001"/>
          </a:xfrm>
          <a:prstGeom prst="rect">
            <a:avLst/>
          </a:prstGeom>
          <a:noFill/>
          <a:ln>
            <a:noFill/>
          </a:ln>
        </p:spPr>
      </p:pic>
      <p:pic>
        <p:nvPicPr>
          <p:cNvPr id="1392" name="Google Shape;1392;p126"/>
          <p:cNvPicPr preferRelativeResize="0"/>
          <p:nvPr/>
        </p:nvPicPr>
        <p:blipFill>
          <a:blip r:embed="rId5">
            <a:alphaModFix/>
          </a:blip>
          <a:stretch>
            <a:fillRect/>
          </a:stretch>
        </p:blipFill>
        <p:spPr>
          <a:xfrm>
            <a:off x="3335749" y="943100"/>
            <a:ext cx="5655851" cy="3544333"/>
          </a:xfrm>
          <a:prstGeom prst="rect">
            <a:avLst/>
          </a:prstGeom>
          <a:noFill/>
          <a:ln>
            <a:noFill/>
          </a:ln>
        </p:spPr>
      </p:pic>
    </p:spTree>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127"/>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398" name="Google Shape;1398;p12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109</a:t>
            </a:fld>
            <a:endParaRPr/>
          </a:p>
        </p:txBody>
      </p:sp>
      <p:sp>
        <p:nvSpPr>
          <p:cNvPr id="1399" name="Google Shape;1399;p127"/>
          <p:cNvSpPr txBox="1"/>
          <p:nvPr/>
        </p:nvSpPr>
        <p:spPr>
          <a:xfrm>
            <a:off x="2798275" y="-35751"/>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Relationship of Input Power vs Matching</a:t>
            </a:r>
            <a:endParaRPr sz="3000" b="0" i="0" u="none" strike="noStrike" cap="none">
              <a:solidFill>
                <a:schemeClr val="lt1"/>
              </a:solidFill>
              <a:latin typeface="Calibri"/>
              <a:ea typeface="Calibri"/>
              <a:cs typeface="Calibri"/>
              <a:sym typeface="Calibri"/>
            </a:endParaRPr>
          </a:p>
        </p:txBody>
      </p:sp>
      <p:pic>
        <p:nvPicPr>
          <p:cNvPr id="1400" name="Google Shape;1400;p127"/>
          <p:cNvPicPr preferRelativeResize="0"/>
          <p:nvPr/>
        </p:nvPicPr>
        <p:blipFill>
          <a:blip r:embed="rId4">
            <a:alphaModFix/>
          </a:blip>
          <a:stretch>
            <a:fillRect/>
          </a:stretch>
        </p:blipFill>
        <p:spPr>
          <a:xfrm>
            <a:off x="1250450" y="936700"/>
            <a:ext cx="6345350" cy="3978700"/>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05" name="Google Shape;205;p2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a:t>
            </a:fld>
            <a:endParaRPr/>
          </a:p>
        </p:txBody>
      </p:sp>
      <p:sp>
        <p:nvSpPr>
          <p:cNvPr id="206" name="Google Shape;206;p2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Engineering Requirements</a:t>
            </a:r>
            <a:endParaRPr sz="3600" b="0" i="0" u="none" strike="noStrike" cap="none">
              <a:solidFill>
                <a:schemeClr val="lt1"/>
              </a:solidFill>
              <a:latin typeface="Calibri"/>
              <a:ea typeface="Calibri"/>
              <a:cs typeface="Calibri"/>
              <a:sym typeface="Calibri"/>
            </a:endParaRPr>
          </a:p>
        </p:txBody>
      </p:sp>
      <p:sp>
        <p:nvSpPr>
          <p:cNvPr id="207" name="Google Shape;207;p29"/>
          <p:cNvSpPr txBox="1"/>
          <p:nvPr/>
        </p:nvSpPr>
        <p:spPr>
          <a:xfrm>
            <a:off x="162299" y="1145500"/>
            <a:ext cx="4409700" cy="389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rPr>
              <a:t>1. The device must be able to match a load impedance with a starting VSWR of 2.0 or less to within a VSWR of 1.22 (at least 20 dB return loss).</a:t>
            </a:r>
            <a:r>
              <a:rPr lang="en-US" sz="1700">
                <a:solidFill>
                  <a:schemeClr val="dk1"/>
                </a:solidFill>
                <a:highlight>
                  <a:schemeClr val="lt1"/>
                </a:highlight>
              </a:rPr>
              <a:t> </a:t>
            </a:r>
            <a:r>
              <a:rPr lang="en-US" sz="1700" b="1">
                <a:solidFill>
                  <a:schemeClr val="dk1"/>
                </a:solidFill>
                <a:highlight>
                  <a:schemeClr val="lt1"/>
                </a:highlight>
              </a:rPr>
              <a:t>(MR1)</a:t>
            </a:r>
            <a:endParaRPr sz="1700" b="1">
              <a:solidFill>
                <a:schemeClr val="dk1"/>
              </a:solidFill>
              <a:highlight>
                <a:schemeClr val="lt1"/>
              </a:highlight>
            </a:endParaRPr>
          </a:p>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rPr>
              <a:t>2. The device (all components excluding the SDR) must have a power consumption of less than 700 mW during operation. </a:t>
            </a:r>
            <a:r>
              <a:rPr lang="en-US" sz="1700" b="1">
                <a:solidFill>
                  <a:schemeClr val="dk1"/>
                </a:solidFill>
              </a:rPr>
              <a:t>(MR2)</a:t>
            </a:r>
            <a:endParaRPr sz="1700" b="1">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rPr>
              <a:t>3.The device must be able to make adjustments autonomously when in operation. </a:t>
            </a:r>
            <a:r>
              <a:rPr lang="en-US" sz="1700">
                <a:solidFill>
                  <a:schemeClr val="dk1"/>
                </a:solidFill>
                <a:highlight>
                  <a:schemeClr val="lt1"/>
                </a:highlight>
              </a:rPr>
              <a:t>(</a:t>
            </a:r>
            <a:r>
              <a:rPr lang="en-US" sz="1700" b="1">
                <a:solidFill>
                  <a:schemeClr val="dk1"/>
                </a:solidFill>
                <a:highlight>
                  <a:schemeClr val="lt1"/>
                </a:highlight>
              </a:rPr>
              <a:t>MR3)</a:t>
            </a:r>
            <a:endParaRPr sz="1700" b="1">
              <a:solidFill>
                <a:schemeClr val="dk1"/>
              </a:solidFill>
              <a:highlight>
                <a:schemeClr val="lt1"/>
              </a:highlight>
            </a:endParaRPr>
          </a:p>
          <a:p>
            <a:pPr marL="0" lvl="0" indent="0" algn="l" rtl="0">
              <a:lnSpc>
                <a:spcPct val="115000"/>
              </a:lnSpc>
              <a:spcBef>
                <a:spcPts val="900"/>
              </a:spcBef>
              <a:spcAft>
                <a:spcPts val="0"/>
              </a:spcAft>
              <a:buClr>
                <a:schemeClr val="dk1"/>
              </a:buClr>
              <a:buSzPts val="1100"/>
              <a:buFont typeface="Arial"/>
              <a:buNone/>
            </a:pPr>
            <a:endParaRPr sz="1600">
              <a:solidFill>
                <a:schemeClr val="dk1"/>
              </a:solidFill>
            </a:endParaRPr>
          </a:p>
          <a:p>
            <a:pPr marL="457200" lvl="0" indent="-228600" algn="l" rtl="0">
              <a:lnSpc>
                <a:spcPct val="115000"/>
              </a:lnSpc>
              <a:spcBef>
                <a:spcPts val="900"/>
              </a:spcBef>
              <a:spcAft>
                <a:spcPts val="0"/>
              </a:spcAft>
              <a:buClr>
                <a:schemeClr val="dk1"/>
              </a:buClr>
              <a:buSzPts val="1100"/>
              <a:buFont typeface="Arial"/>
              <a:buNone/>
            </a:pPr>
            <a:endParaRPr sz="1800">
              <a:solidFill>
                <a:schemeClr val="dk1"/>
              </a:solidFill>
            </a:endParaRPr>
          </a:p>
          <a:p>
            <a:pPr marL="457200" lvl="0" indent="-228600" algn="l"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p:txBody>
      </p:sp>
      <p:sp>
        <p:nvSpPr>
          <p:cNvPr id="208" name="Google Shape;208;p29"/>
          <p:cNvSpPr txBox="1"/>
          <p:nvPr/>
        </p:nvSpPr>
        <p:spPr>
          <a:xfrm>
            <a:off x="4929950" y="1191150"/>
            <a:ext cx="3830100" cy="3255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rPr>
              <a:t>4. The device must respond to changes in impedance within 100ms to ensure minimal delay in performance. </a:t>
            </a:r>
            <a:r>
              <a:rPr lang="en-US" sz="1700" b="1">
                <a:solidFill>
                  <a:schemeClr val="dk1"/>
                </a:solidFill>
              </a:rPr>
              <a:t>(MR4)</a:t>
            </a:r>
            <a:endParaRPr sz="1700" b="1">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highlight>
                  <a:schemeClr val="lt1"/>
                </a:highlight>
              </a:rPr>
              <a:t>5. The device must operate effectively at a frequency of 1.80 GHz. (</a:t>
            </a:r>
            <a:r>
              <a:rPr lang="en-US" sz="1700" b="1">
                <a:solidFill>
                  <a:schemeClr val="dk1"/>
                </a:solidFill>
                <a:highlight>
                  <a:schemeClr val="lt1"/>
                </a:highlight>
              </a:rPr>
              <a:t>MR5) </a:t>
            </a:r>
            <a:endParaRPr sz="1700" b="1">
              <a:solidFill>
                <a:schemeClr val="dk1"/>
              </a:solidFill>
              <a:highlight>
                <a:schemeClr val="lt1"/>
              </a:highlight>
            </a:endParaRPr>
          </a:p>
          <a:p>
            <a:pPr marL="0" lvl="0" indent="0" algn="l" rtl="0">
              <a:lnSpc>
                <a:spcPct val="115000"/>
              </a:lnSpc>
              <a:spcBef>
                <a:spcPts val="900"/>
              </a:spcBef>
              <a:spcAft>
                <a:spcPts val="0"/>
              </a:spcAft>
              <a:buClr>
                <a:schemeClr val="dk1"/>
              </a:buClr>
              <a:buSzPts val="1100"/>
              <a:buFont typeface="Arial"/>
              <a:buNone/>
            </a:pPr>
            <a:r>
              <a:rPr lang="en-US" sz="1700">
                <a:solidFill>
                  <a:schemeClr val="dk1"/>
                </a:solidFill>
              </a:rPr>
              <a:t>6. The insertion loss of the matching network must be less than 2 dB. </a:t>
            </a:r>
            <a:r>
              <a:rPr lang="en-US" sz="1700" b="1">
                <a:solidFill>
                  <a:schemeClr val="dk1"/>
                </a:solidFill>
              </a:rPr>
              <a:t>(MR6)</a:t>
            </a:r>
            <a:endParaRPr sz="1700" b="1">
              <a:solidFill>
                <a:schemeClr val="dk1"/>
              </a:solidFill>
            </a:endParaRPr>
          </a:p>
          <a:p>
            <a:pPr marL="457200" lvl="0" indent="-228600" algn="l" rtl="0">
              <a:lnSpc>
                <a:spcPct val="115000"/>
              </a:lnSpc>
              <a:spcBef>
                <a:spcPts val="900"/>
              </a:spcBef>
              <a:spcAft>
                <a:spcPts val="0"/>
              </a:spcAft>
              <a:buClr>
                <a:schemeClr val="dk1"/>
              </a:buClr>
              <a:buSzPts val="1100"/>
              <a:buFont typeface="Arial"/>
              <a:buNone/>
            </a:pPr>
            <a:endParaRPr sz="1800">
              <a:solidFill>
                <a:schemeClr val="dk1"/>
              </a:solidFill>
            </a:endParaRPr>
          </a:p>
          <a:p>
            <a:pPr marL="0" marR="0" lvl="0" indent="0" algn="l" rtl="0">
              <a:lnSpc>
                <a:spcPct val="90000"/>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128"/>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406" name="Google Shape;1406;p12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110</a:t>
            </a:fld>
            <a:endParaRPr/>
          </a:p>
        </p:txBody>
      </p:sp>
      <p:sp>
        <p:nvSpPr>
          <p:cNvPr id="1407" name="Google Shape;1407;p128"/>
          <p:cNvSpPr txBox="1"/>
          <p:nvPr/>
        </p:nvSpPr>
        <p:spPr>
          <a:xfrm>
            <a:off x="2798275" y="-35751"/>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Relationship of Input Power vs Matching</a:t>
            </a:r>
            <a:endParaRPr sz="3000" b="0" i="0" u="none" strike="noStrike" cap="none">
              <a:solidFill>
                <a:schemeClr val="lt1"/>
              </a:solidFill>
              <a:latin typeface="Calibri"/>
              <a:ea typeface="Calibri"/>
              <a:cs typeface="Calibri"/>
              <a:sym typeface="Calibri"/>
            </a:endParaRPr>
          </a:p>
        </p:txBody>
      </p:sp>
      <p:pic>
        <p:nvPicPr>
          <p:cNvPr id="1408" name="Google Shape;1408;p128"/>
          <p:cNvPicPr preferRelativeResize="0"/>
          <p:nvPr/>
        </p:nvPicPr>
        <p:blipFill>
          <a:blip r:embed="rId4">
            <a:alphaModFix/>
          </a:blip>
          <a:stretch>
            <a:fillRect/>
          </a:stretch>
        </p:blipFill>
        <p:spPr>
          <a:xfrm>
            <a:off x="1455925" y="910175"/>
            <a:ext cx="6153149" cy="3857094"/>
          </a:xfrm>
          <a:prstGeom prst="rect">
            <a:avLst/>
          </a:prstGeom>
          <a:noFill/>
          <a:ln>
            <a:noFill/>
          </a:ln>
        </p:spPr>
      </p:pic>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413" name="Google Shape;1413;p129"/>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414" name="Google Shape;1414;p12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111</a:t>
            </a:fld>
            <a:endParaRPr/>
          </a:p>
        </p:txBody>
      </p:sp>
      <p:sp>
        <p:nvSpPr>
          <p:cNvPr id="1415" name="Google Shape;1415;p129"/>
          <p:cNvSpPr txBox="1"/>
          <p:nvPr/>
        </p:nvSpPr>
        <p:spPr>
          <a:xfrm>
            <a:off x="2798275" y="-35751"/>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Relationship of Input Power vs Matching</a:t>
            </a:r>
            <a:endParaRPr sz="3000" b="0" i="0" u="none" strike="noStrike" cap="none">
              <a:solidFill>
                <a:schemeClr val="lt1"/>
              </a:solidFill>
              <a:latin typeface="Calibri"/>
              <a:ea typeface="Calibri"/>
              <a:cs typeface="Calibri"/>
              <a:sym typeface="Calibri"/>
            </a:endParaRPr>
          </a:p>
        </p:txBody>
      </p:sp>
      <p:pic>
        <p:nvPicPr>
          <p:cNvPr id="1416" name="Google Shape;1416;p129"/>
          <p:cNvPicPr preferRelativeResize="0"/>
          <p:nvPr/>
        </p:nvPicPr>
        <p:blipFill>
          <a:blip r:embed="rId4">
            <a:alphaModFix/>
          </a:blip>
          <a:stretch>
            <a:fillRect/>
          </a:stretch>
        </p:blipFill>
        <p:spPr>
          <a:xfrm>
            <a:off x="152400" y="943100"/>
            <a:ext cx="3040873" cy="4048000"/>
          </a:xfrm>
          <a:prstGeom prst="rect">
            <a:avLst/>
          </a:prstGeom>
          <a:noFill/>
          <a:ln>
            <a:noFill/>
          </a:ln>
        </p:spPr>
      </p:pic>
      <p:pic>
        <p:nvPicPr>
          <p:cNvPr id="1417" name="Google Shape;1417;p129"/>
          <p:cNvPicPr preferRelativeResize="0"/>
          <p:nvPr/>
        </p:nvPicPr>
        <p:blipFill>
          <a:blip r:embed="rId5">
            <a:alphaModFix/>
          </a:blip>
          <a:stretch>
            <a:fillRect/>
          </a:stretch>
        </p:blipFill>
        <p:spPr>
          <a:xfrm>
            <a:off x="3345673" y="943100"/>
            <a:ext cx="5645926" cy="3540113"/>
          </a:xfrm>
          <a:prstGeom prst="rect">
            <a:avLst/>
          </a:prstGeom>
          <a:noFill/>
          <a:ln>
            <a:noFill/>
          </a:ln>
        </p:spPr>
      </p:pic>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130"/>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423" name="Google Shape;1423;p13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112</a:t>
            </a:fld>
            <a:endParaRPr/>
          </a:p>
        </p:txBody>
      </p:sp>
      <p:sp>
        <p:nvSpPr>
          <p:cNvPr id="1424" name="Google Shape;1424;p130"/>
          <p:cNvSpPr txBox="1"/>
          <p:nvPr/>
        </p:nvSpPr>
        <p:spPr>
          <a:xfrm>
            <a:off x="2798275" y="-35751"/>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Relationship of Input Power vs Matching</a:t>
            </a:r>
            <a:endParaRPr sz="3000" b="0" i="0" u="none" strike="noStrike" cap="none">
              <a:solidFill>
                <a:schemeClr val="lt1"/>
              </a:solidFill>
              <a:latin typeface="Calibri"/>
              <a:ea typeface="Calibri"/>
              <a:cs typeface="Calibri"/>
              <a:sym typeface="Calibri"/>
            </a:endParaRPr>
          </a:p>
        </p:txBody>
      </p:sp>
      <p:pic>
        <p:nvPicPr>
          <p:cNvPr id="1425" name="Google Shape;1425;p130"/>
          <p:cNvPicPr preferRelativeResize="0"/>
          <p:nvPr/>
        </p:nvPicPr>
        <p:blipFill>
          <a:blip r:embed="rId4">
            <a:alphaModFix/>
          </a:blip>
          <a:stretch>
            <a:fillRect/>
          </a:stretch>
        </p:blipFill>
        <p:spPr>
          <a:xfrm>
            <a:off x="1301825" y="943100"/>
            <a:ext cx="6153150" cy="3857710"/>
          </a:xfrm>
          <a:prstGeom prst="rect">
            <a:avLst/>
          </a:prstGeom>
          <a:noFill/>
          <a:ln>
            <a:noFill/>
          </a:ln>
        </p:spPr>
      </p:pic>
    </p:spTree>
  </p:cSld>
  <p:clrMapOvr>
    <a:masterClrMapping/>
  </p:clrMapOvr>
  <p:transition spd="slow">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pic>
        <p:nvPicPr>
          <p:cNvPr id="1430" name="Google Shape;1430;p131"/>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1431" name="Google Shape;1431;p13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113</a:t>
            </a:fld>
            <a:endParaRPr/>
          </a:p>
        </p:txBody>
      </p:sp>
      <p:sp>
        <p:nvSpPr>
          <p:cNvPr id="1432" name="Google Shape;1432;p131"/>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[Purpose]</a:t>
            </a:r>
            <a:endParaRPr sz="3000" b="0" i="0" u="none" strike="noStrike" cap="none">
              <a:solidFill>
                <a:schemeClr val="lt1"/>
              </a:solidFill>
              <a:latin typeface="Calibri"/>
              <a:ea typeface="Calibri"/>
              <a:cs typeface="Calibri"/>
              <a:sym typeface="Calibri"/>
            </a:endParaRPr>
          </a:p>
        </p:txBody>
      </p:sp>
      <p:pic>
        <p:nvPicPr>
          <p:cNvPr id="1433" name="Google Shape;1433;p131"/>
          <p:cNvPicPr preferRelativeResize="0"/>
          <p:nvPr/>
        </p:nvPicPr>
        <p:blipFill>
          <a:blip r:embed="rId4">
            <a:alphaModFix/>
          </a:blip>
          <a:stretch>
            <a:fillRect/>
          </a:stretch>
        </p:blipFill>
        <p:spPr>
          <a:xfrm>
            <a:off x="4277675" y="1019300"/>
            <a:ext cx="4713925" cy="3099125"/>
          </a:xfrm>
          <a:prstGeom prst="rect">
            <a:avLst/>
          </a:prstGeom>
          <a:noFill/>
          <a:ln>
            <a:noFill/>
          </a:ln>
        </p:spPr>
      </p:pic>
      <p:pic>
        <p:nvPicPr>
          <p:cNvPr id="1434" name="Google Shape;1434;p131"/>
          <p:cNvPicPr preferRelativeResize="0"/>
          <p:nvPr/>
        </p:nvPicPr>
        <p:blipFill>
          <a:blip r:embed="rId5">
            <a:alphaModFix/>
          </a:blip>
          <a:stretch>
            <a:fillRect/>
          </a:stretch>
        </p:blipFill>
        <p:spPr>
          <a:xfrm>
            <a:off x="76200" y="1095500"/>
            <a:ext cx="4053500" cy="2792600"/>
          </a:xfrm>
          <a:prstGeom prst="rect">
            <a:avLst/>
          </a:prstGeom>
          <a:noFill/>
          <a:ln>
            <a:noFill/>
          </a:ln>
        </p:spPr>
      </p:pic>
      <p:pic>
        <p:nvPicPr>
          <p:cNvPr id="1435" name="Google Shape;1435;p131"/>
          <p:cNvPicPr preferRelativeResize="0"/>
          <p:nvPr/>
        </p:nvPicPr>
        <p:blipFill>
          <a:blip r:embed="rId6">
            <a:alphaModFix/>
          </a:blip>
          <a:stretch>
            <a:fillRect/>
          </a:stretch>
        </p:blipFill>
        <p:spPr>
          <a:xfrm>
            <a:off x="152400" y="4118425"/>
            <a:ext cx="2209709" cy="872675"/>
          </a:xfrm>
          <a:prstGeom prst="rect">
            <a:avLst/>
          </a:prstGeom>
          <a:noFill/>
          <a:ln>
            <a:noFill/>
          </a:ln>
        </p:spPr>
      </p:pic>
    </p:spTree>
  </p:cSld>
  <p:clrMapOvr>
    <a:masterClrMapping/>
  </p:clrMapOvr>
  <p:transition spd="slow">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p132"/>
          <p:cNvPicPr preferRelativeResize="0"/>
          <p:nvPr/>
        </p:nvPicPr>
        <p:blipFill>
          <a:blip r:embed="rId3">
            <a:alphaModFix/>
          </a:blip>
          <a:stretch>
            <a:fillRect/>
          </a:stretch>
        </p:blipFill>
        <p:spPr>
          <a:xfrm>
            <a:off x="0" y="896275"/>
            <a:ext cx="9089674" cy="4065900"/>
          </a:xfrm>
          <a:prstGeom prst="rect">
            <a:avLst/>
          </a:prstGeom>
          <a:noFill/>
          <a:ln>
            <a:noFill/>
          </a:ln>
        </p:spPr>
      </p:pic>
      <p:pic>
        <p:nvPicPr>
          <p:cNvPr id="1441" name="Google Shape;1441;p132"/>
          <p:cNvPicPr preferRelativeResize="0"/>
          <p:nvPr/>
        </p:nvPicPr>
        <p:blipFill rotWithShape="1">
          <a:blip r:embed="rId4">
            <a:alphaModFix/>
          </a:blip>
          <a:srcRect/>
          <a:stretch/>
        </p:blipFill>
        <p:spPr>
          <a:xfrm>
            <a:off x="0" y="-76200"/>
            <a:ext cx="9144001" cy="866900"/>
          </a:xfrm>
          <a:prstGeom prst="rect">
            <a:avLst/>
          </a:prstGeom>
          <a:noFill/>
          <a:ln>
            <a:noFill/>
          </a:ln>
        </p:spPr>
      </p:pic>
      <p:sp>
        <p:nvSpPr>
          <p:cNvPr id="1442" name="Google Shape;1442;p13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114</a:t>
            </a:fld>
            <a:endParaRPr/>
          </a:p>
        </p:txBody>
      </p:sp>
      <p:sp>
        <p:nvSpPr>
          <p:cNvPr id="1443" name="Google Shape;1443;p132"/>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of the Voltage Translation Circuit (</a:t>
            </a:r>
            <a:r>
              <a:rPr lang="en-US" sz="2800">
                <a:solidFill>
                  <a:schemeClr val="lt1"/>
                </a:solidFill>
                <a:latin typeface="Calibri"/>
                <a:ea typeface="Calibri"/>
                <a:cs typeface="Calibri"/>
                <a:sym typeface="Calibri"/>
              </a:rPr>
              <a:t>FT.5) </a:t>
            </a:r>
            <a:endParaRPr sz="3000" b="0" i="0" u="none" strike="noStrike" cap="none">
              <a:solidFill>
                <a:schemeClr val="lt1"/>
              </a:solidFill>
              <a:latin typeface="Calibri"/>
              <a:ea typeface="Calibri"/>
              <a:cs typeface="Calibri"/>
              <a:sym typeface="Calibri"/>
            </a:endParaRPr>
          </a:p>
        </p:txBody>
      </p:sp>
      <p:sp>
        <p:nvSpPr>
          <p:cNvPr id="1444" name="Google Shape;1444;p132"/>
          <p:cNvSpPr txBox="1"/>
          <p:nvPr/>
        </p:nvSpPr>
        <p:spPr>
          <a:xfrm>
            <a:off x="602950" y="3138625"/>
            <a:ext cx="80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chemeClr val="dk1"/>
                </a:solidFill>
                <a:latin typeface="Calibri"/>
                <a:ea typeface="Calibri"/>
                <a:cs typeface="Calibri"/>
                <a:sym typeface="Calibri"/>
              </a:rPr>
              <a:t>9.20 mA</a:t>
            </a:r>
            <a:endParaRPr sz="1300">
              <a:solidFill>
                <a:schemeClr val="dk1"/>
              </a:solidFill>
              <a:latin typeface="Calibri"/>
              <a:ea typeface="Calibri"/>
              <a:cs typeface="Calibri"/>
              <a:sym typeface="Calibri"/>
            </a:endParaRPr>
          </a:p>
        </p:txBody>
      </p:sp>
      <p:sp>
        <p:nvSpPr>
          <p:cNvPr id="1445" name="Google Shape;1445;p132"/>
          <p:cNvSpPr txBox="1"/>
          <p:nvPr/>
        </p:nvSpPr>
        <p:spPr>
          <a:xfrm>
            <a:off x="1197375" y="4498975"/>
            <a:ext cx="4069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Setup: 		</a:t>
            </a:r>
            <a:r>
              <a:rPr lang="en-US" sz="2300">
                <a:solidFill>
                  <a:schemeClr val="dk1"/>
                </a:solidFill>
                <a:latin typeface="Calibri"/>
                <a:ea typeface="Calibri"/>
                <a:cs typeface="Calibri"/>
                <a:sym typeface="Calibri"/>
              </a:rPr>
              <a:t>TP = Test Point</a:t>
            </a:r>
            <a:endParaRPr sz="2300">
              <a:solidFill>
                <a:schemeClr val="dk1"/>
              </a:solidFill>
              <a:latin typeface="Calibri"/>
              <a:ea typeface="Calibri"/>
              <a:cs typeface="Calibri"/>
              <a:sym typeface="Calibri"/>
            </a:endParaRPr>
          </a:p>
        </p:txBody>
      </p:sp>
      <p:pic>
        <p:nvPicPr>
          <p:cNvPr id="1446" name="Google Shape;1446;p132"/>
          <p:cNvPicPr preferRelativeResize="0"/>
          <p:nvPr/>
        </p:nvPicPr>
        <p:blipFill>
          <a:blip r:embed="rId5">
            <a:alphaModFix/>
          </a:blip>
          <a:stretch>
            <a:fillRect/>
          </a:stretch>
        </p:blipFill>
        <p:spPr>
          <a:xfrm>
            <a:off x="4228125" y="686000"/>
            <a:ext cx="4913675" cy="643525"/>
          </a:xfrm>
          <a:prstGeom prst="rect">
            <a:avLst/>
          </a:prstGeom>
          <a:noFill/>
          <a:ln>
            <a:noFill/>
          </a:ln>
        </p:spPr>
      </p:pic>
    </p:spTree>
  </p:cSld>
  <p:clrMapOvr>
    <a:masterClrMapping/>
  </p:clrMapOvr>
  <p:transition spd="slow">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133"/>
          <p:cNvPicPr preferRelativeResize="0"/>
          <p:nvPr/>
        </p:nvPicPr>
        <p:blipFill>
          <a:blip r:embed="rId3">
            <a:alphaModFix/>
          </a:blip>
          <a:stretch>
            <a:fillRect/>
          </a:stretch>
        </p:blipFill>
        <p:spPr>
          <a:xfrm>
            <a:off x="0" y="742925"/>
            <a:ext cx="9117674" cy="4324375"/>
          </a:xfrm>
          <a:prstGeom prst="rect">
            <a:avLst/>
          </a:prstGeom>
          <a:noFill/>
          <a:ln>
            <a:noFill/>
          </a:ln>
        </p:spPr>
      </p:pic>
      <p:pic>
        <p:nvPicPr>
          <p:cNvPr id="1452" name="Google Shape;1452;p133"/>
          <p:cNvPicPr preferRelativeResize="0"/>
          <p:nvPr/>
        </p:nvPicPr>
        <p:blipFill rotWithShape="1">
          <a:blip r:embed="rId4">
            <a:alphaModFix/>
          </a:blip>
          <a:srcRect/>
          <a:stretch/>
        </p:blipFill>
        <p:spPr>
          <a:xfrm>
            <a:off x="0" y="-76200"/>
            <a:ext cx="9144001" cy="866900"/>
          </a:xfrm>
          <a:prstGeom prst="rect">
            <a:avLst/>
          </a:prstGeom>
          <a:noFill/>
          <a:ln>
            <a:noFill/>
          </a:ln>
        </p:spPr>
      </p:pic>
      <p:sp>
        <p:nvSpPr>
          <p:cNvPr id="1453" name="Google Shape;1453;p13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115</a:t>
            </a:fld>
            <a:endParaRPr/>
          </a:p>
        </p:txBody>
      </p:sp>
      <p:sp>
        <p:nvSpPr>
          <p:cNvPr id="1454" name="Google Shape;1454;p133"/>
          <p:cNvSpPr txBox="1"/>
          <p:nvPr/>
        </p:nvSpPr>
        <p:spPr>
          <a:xfrm>
            <a:off x="2913875" y="145175"/>
            <a:ext cx="6352200" cy="324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2100">
                <a:solidFill>
                  <a:schemeClr val="lt1"/>
                </a:solidFill>
                <a:latin typeface="Calibri"/>
                <a:ea typeface="Calibri"/>
                <a:cs typeface="Calibri"/>
                <a:sym typeface="Calibri"/>
              </a:rPr>
              <a:t>Testing of the Voltage Translation Circuit (</a:t>
            </a:r>
            <a:r>
              <a:rPr lang="en-US" sz="1900">
                <a:solidFill>
                  <a:schemeClr val="lt1"/>
                </a:solidFill>
                <a:latin typeface="Calibri"/>
                <a:ea typeface="Calibri"/>
                <a:cs typeface="Calibri"/>
                <a:sym typeface="Calibri"/>
              </a:rPr>
              <a:t>FT.5) Results</a:t>
            </a:r>
            <a:endParaRPr sz="21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1458"/>
        <p:cNvGrpSpPr/>
        <p:nvPr/>
      </p:nvGrpSpPr>
      <p:grpSpPr>
        <a:xfrm>
          <a:off x="0" y="0"/>
          <a:ext cx="0" cy="0"/>
          <a:chOff x="0" y="0"/>
          <a:chExt cx="0" cy="0"/>
        </a:xfrm>
      </p:grpSpPr>
      <p:sp>
        <p:nvSpPr>
          <p:cNvPr id="1459" name="Google Shape;1459;p134"/>
          <p:cNvSpPr txBox="1"/>
          <p:nvPr/>
        </p:nvSpPr>
        <p:spPr>
          <a:xfrm>
            <a:off x="862350" y="1274500"/>
            <a:ext cx="7419300" cy="318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2500">
                <a:solidFill>
                  <a:schemeClr val="dk1"/>
                </a:solidFill>
              </a:rPr>
              <a:t>Add a slide here to briefly talk about “antenna gate” for gilberto. will help add value to proposition</a:t>
            </a:r>
            <a:endParaRPr sz="2500">
              <a:solidFill>
                <a:schemeClr val="dk1"/>
              </a:solidFill>
            </a:endParaRPr>
          </a:p>
          <a:p>
            <a:pPr marL="0" lvl="0" indent="0" algn="l" rtl="0">
              <a:lnSpc>
                <a:spcPct val="115000"/>
              </a:lnSpc>
              <a:spcBef>
                <a:spcPts val="900"/>
              </a:spcBef>
              <a:spcAft>
                <a:spcPts val="0"/>
              </a:spcAft>
              <a:buClr>
                <a:schemeClr val="dk1"/>
              </a:buClr>
              <a:buSzPts val="1100"/>
              <a:buFont typeface="Arial"/>
              <a:buNone/>
            </a:pPr>
            <a:endParaRPr sz="2500">
              <a:solidFill>
                <a:schemeClr val="dk1"/>
              </a:solidFill>
            </a:endParaRPr>
          </a:p>
          <a:p>
            <a:pPr marL="0" lvl="0" indent="0" algn="l" rtl="0">
              <a:lnSpc>
                <a:spcPct val="115000"/>
              </a:lnSpc>
              <a:spcBef>
                <a:spcPts val="900"/>
              </a:spcBef>
              <a:spcAft>
                <a:spcPts val="900"/>
              </a:spcAft>
              <a:buClr>
                <a:schemeClr val="dk1"/>
              </a:buClr>
              <a:buSzPts val="1100"/>
              <a:buFont typeface="Arial"/>
              <a:buNone/>
            </a:pPr>
            <a:r>
              <a:rPr lang="en-US">
                <a:solidFill>
                  <a:schemeClr val="dk1"/>
                </a:solidFill>
              </a:rPr>
              <a:t> </a:t>
            </a:r>
            <a:endParaRPr>
              <a:solidFill>
                <a:schemeClr val="dk1"/>
              </a:solidFill>
            </a:endParaRPr>
          </a:p>
        </p:txBody>
      </p:sp>
      <p:pic>
        <p:nvPicPr>
          <p:cNvPr id="1460" name="Google Shape;1460;p13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461" name="Google Shape;1461;p13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116</a:t>
            </a:fld>
            <a:endParaRPr/>
          </a:p>
        </p:txBody>
      </p:sp>
      <p:sp>
        <p:nvSpPr>
          <p:cNvPr id="1462" name="Google Shape;1462;p13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Problem Statement</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1466"/>
        <p:cNvGrpSpPr/>
        <p:nvPr/>
      </p:nvGrpSpPr>
      <p:grpSpPr>
        <a:xfrm>
          <a:off x="0" y="0"/>
          <a:ext cx="0" cy="0"/>
          <a:chOff x="0" y="0"/>
          <a:chExt cx="0" cy="0"/>
        </a:xfrm>
      </p:grpSpPr>
      <p:pic>
        <p:nvPicPr>
          <p:cNvPr id="1467" name="Google Shape;1467;p13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468" name="Google Shape;1468;p13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117</a:t>
            </a:fld>
            <a:endParaRPr/>
          </a:p>
        </p:txBody>
      </p:sp>
      <p:pic>
        <p:nvPicPr>
          <p:cNvPr id="1469" name="Google Shape;1469;p135"/>
          <p:cNvPicPr preferRelativeResize="0"/>
          <p:nvPr/>
        </p:nvPicPr>
        <p:blipFill>
          <a:blip r:embed="rId4">
            <a:alphaModFix/>
          </a:blip>
          <a:stretch>
            <a:fillRect/>
          </a:stretch>
        </p:blipFill>
        <p:spPr>
          <a:xfrm>
            <a:off x="152400" y="1229250"/>
            <a:ext cx="5227550" cy="3061475"/>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14" name="Google Shape;214;p3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12</a:t>
            </a:fld>
            <a:endParaRPr/>
          </a:p>
        </p:txBody>
      </p:sp>
      <p:sp>
        <p:nvSpPr>
          <p:cNvPr id="215" name="Google Shape;215;p3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Challenges and Risks</a:t>
            </a:r>
            <a:endParaRPr sz="3600" b="0" i="0" u="none" strike="noStrike" cap="none">
              <a:solidFill>
                <a:schemeClr val="lt1"/>
              </a:solidFill>
              <a:latin typeface="Calibri"/>
              <a:ea typeface="Calibri"/>
              <a:cs typeface="Calibri"/>
              <a:sym typeface="Calibri"/>
            </a:endParaRPr>
          </a:p>
        </p:txBody>
      </p:sp>
      <p:sp>
        <p:nvSpPr>
          <p:cNvPr id="216" name="Google Shape;216;p30"/>
          <p:cNvSpPr txBox="1"/>
          <p:nvPr/>
        </p:nvSpPr>
        <p:spPr>
          <a:xfrm>
            <a:off x="513875" y="1118950"/>
            <a:ext cx="8047800" cy="2335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500" b="1">
                <a:solidFill>
                  <a:schemeClr val="dk1"/>
                </a:solidFill>
              </a:rPr>
              <a:t>Challenges:</a:t>
            </a:r>
            <a:endParaRPr sz="15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Designing a matching network that works at microwave frequencies.</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Designing an adaptive algorithm that responds within an acceptable time.</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Minimizing insertion loss.</a:t>
            </a:r>
            <a:endParaRPr sz="16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500">
                <a:solidFill>
                  <a:schemeClr val="dk1"/>
                </a:solidFill>
              </a:rPr>
              <a:t>Configuring the SDR to operate in full-duplex mode and interface with MCU.</a:t>
            </a:r>
            <a:endParaRPr sz="1600">
              <a:solidFill>
                <a:schemeClr val="dk1"/>
              </a:solidFil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22" name="Google Shape;222;p3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13</a:t>
            </a:fld>
            <a:endParaRPr/>
          </a:p>
        </p:txBody>
      </p:sp>
      <p:sp>
        <p:nvSpPr>
          <p:cNvPr id="223" name="Google Shape;223;p31"/>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Challenges and Risks</a:t>
            </a:r>
            <a:endParaRPr sz="3600" b="0" i="0" u="none" strike="noStrike" cap="none">
              <a:solidFill>
                <a:schemeClr val="lt1"/>
              </a:solidFill>
              <a:latin typeface="Calibri"/>
              <a:ea typeface="Calibri"/>
              <a:cs typeface="Calibri"/>
              <a:sym typeface="Calibri"/>
            </a:endParaRPr>
          </a:p>
        </p:txBody>
      </p:sp>
      <p:graphicFrame>
        <p:nvGraphicFramePr>
          <p:cNvPr id="224" name="Google Shape;224;p31"/>
          <p:cNvGraphicFramePr/>
          <p:nvPr/>
        </p:nvGraphicFramePr>
        <p:xfrm>
          <a:off x="1076563" y="1224775"/>
          <a:ext cx="3000000" cy="3000000"/>
        </p:xfrm>
        <a:graphic>
          <a:graphicData uri="http://schemas.openxmlformats.org/drawingml/2006/table">
            <a:tbl>
              <a:tblPr>
                <a:noFill/>
                <a:tableStyleId>{7D69F866-B312-4DAF-8783-447740A9DBE5}</a:tableStyleId>
              </a:tblPr>
              <a:tblGrid>
                <a:gridCol w="1667350">
                  <a:extLst>
                    <a:ext uri="{9D8B030D-6E8A-4147-A177-3AD203B41FA5}">
                      <a16:colId xmlns:a16="http://schemas.microsoft.com/office/drawing/2014/main" val="20000"/>
                    </a:ext>
                  </a:extLst>
                </a:gridCol>
                <a:gridCol w="1712700">
                  <a:extLst>
                    <a:ext uri="{9D8B030D-6E8A-4147-A177-3AD203B41FA5}">
                      <a16:colId xmlns:a16="http://schemas.microsoft.com/office/drawing/2014/main" val="20001"/>
                    </a:ext>
                  </a:extLst>
                </a:gridCol>
                <a:gridCol w="1645325">
                  <a:extLst>
                    <a:ext uri="{9D8B030D-6E8A-4147-A177-3AD203B41FA5}">
                      <a16:colId xmlns:a16="http://schemas.microsoft.com/office/drawing/2014/main" val="20002"/>
                    </a:ext>
                  </a:extLst>
                </a:gridCol>
                <a:gridCol w="1719450">
                  <a:extLst>
                    <a:ext uri="{9D8B030D-6E8A-4147-A177-3AD203B41FA5}">
                      <a16:colId xmlns:a16="http://schemas.microsoft.com/office/drawing/2014/main" val="20003"/>
                    </a:ext>
                  </a:extLst>
                </a:gridCol>
              </a:tblGrid>
              <a:tr h="409225">
                <a:tc>
                  <a:txBody>
                    <a:bodyPr/>
                    <a:lstStyle/>
                    <a:p>
                      <a:pPr marL="0" lvl="0" indent="0" algn="ctr" rtl="0">
                        <a:spcBef>
                          <a:spcPts val="0"/>
                        </a:spcBef>
                        <a:spcAft>
                          <a:spcPts val="0"/>
                        </a:spcAft>
                        <a:buNone/>
                      </a:pPr>
                      <a:r>
                        <a:rPr lang="en-US" sz="900"/>
                        <a:t>Risks</a:t>
                      </a:r>
                      <a:endParaRPr sz="900"/>
                    </a:p>
                  </a:txBody>
                  <a:tcPr marL="91425" marR="91425" marT="91425" marB="91425">
                    <a:lnR w="9525" cap="flat" cmpd="sng">
                      <a:solidFill>
                        <a:srgbClr val="9E9E9E"/>
                      </a:solidFill>
                      <a:prstDash val="solid"/>
                      <a:round/>
                      <a:headEnd type="none" w="sm" len="sm"/>
                      <a:tailEnd type="none" w="sm" len="sm"/>
                    </a:lnR>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t>Qualitative Risk Score </a:t>
                      </a:r>
                      <a:endParaRPr sz="9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solidFill>
                            <a:srgbClr val="000000"/>
                          </a:solidFill>
                        </a:rPr>
                        <a:t>Mitigation Plan</a:t>
                      </a:r>
                      <a:endParaRPr sz="900" u="none" strike="noStrike" cap="none">
                        <a:solidFill>
                          <a:srgbClr val="000000"/>
                        </a:solidFill>
                      </a:endParaRPr>
                    </a:p>
                    <a:p>
                      <a:pPr marL="0" marR="0" lvl="0" indent="0" algn="ctr" rtl="0">
                        <a:lnSpc>
                          <a:spcPct val="100000"/>
                        </a:lnSpc>
                        <a:spcBef>
                          <a:spcPts val="0"/>
                        </a:spcBef>
                        <a:spcAft>
                          <a:spcPts val="0"/>
                        </a:spcAft>
                        <a:buClr>
                          <a:srgbClr val="000000"/>
                        </a:buClr>
                        <a:buSzPts val="1100"/>
                        <a:buFont typeface="Arial"/>
                        <a:buNone/>
                      </a:pPr>
                      <a:endParaRPr sz="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solidFill>
                            <a:srgbClr val="000000"/>
                          </a:solidFill>
                        </a:rPr>
                        <a:t>Contingency Plan</a:t>
                      </a:r>
                      <a:endParaRPr sz="900" u="none" strike="noStrike" cap="none">
                        <a:solidFill>
                          <a:srgbClr val="000000"/>
                        </a:solidFill>
                      </a:endParaRPr>
                    </a:p>
                    <a:p>
                      <a:pPr marL="0" marR="0" lvl="0" indent="0" algn="ctr" rtl="0">
                        <a:lnSpc>
                          <a:spcPct val="100000"/>
                        </a:lnSpc>
                        <a:spcBef>
                          <a:spcPts val="0"/>
                        </a:spcBef>
                        <a:spcAft>
                          <a:spcPts val="0"/>
                        </a:spcAft>
                        <a:buClr>
                          <a:srgbClr val="000000"/>
                        </a:buClr>
                        <a:buSzPts val="1100"/>
                        <a:buFont typeface="Arial"/>
                        <a:buNone/>
                      </a:pPr>
                      <a:endParaRPr sz="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625675">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Unpredictable behavior at microwave frequencies.</a:t>
                      </a:r>
                      <a:endParaRPr sz="900"/>
                    </a:p>
                  </a:txBody>
                  <a:tcPr marL="91425" marR="91425" marT="91425" marB="91425"/>
                </a:tc>
                <a:tc>
                  <a:txBody>
                    <a:bodyPr/>
                    <a:lstStyle/>
                    <a:p>
                      <a:pPr marL="0" lvl="0" indent="0" algn="ctr" rtl="0">
                        <a:spcBef>
                          <a:spcPts val="0"/>
                        </a:spcBef>
                        <a:spcAft>
                          <a:spcPts val="0"/>
                        </a:spcAft>
                        <a:buNone/>
                      </a:pPr>
                      <a:r>
                        <a:rPr lang="en-US" sz="900"/>
                        <a:t>Likelihood = 4 (likely)</a:t>
                      </a:r>
                      <a:endParaRPr sz="900"/>
                    </a:p>
                    <a:p>
                      <a:pPr marL="0" lvl="0" indent="0" algn="ctr" rtl="0">
                        <a:spcBef>
                          <a:spcPts val="0"/>
                        </a:spcBef>
                        <a:spcAft>
                          <a:spcPts val="0"/>
                        </a:spcAft>
                        <a:buNone/>
                      </a:pPr>
                      <a:r>
                        <a:rPr lang="en-US" sz="900"/>
                        <a:t>Consequences = 4 (major)</a:t>
                      </a:r>
                      <a:endParaRPr sz="900"/>
                    </a:p>
                    <a:p>
                      <a:pPr marL="0" lvl="0" indent="0" algn="ctr" rtl="0">
                        <a:spcBef>
                          <a:spcPts val="0"/>
                        </a:spcBef>
                        <a:spcAft>
                          <a:spcPts val="0"/>
                        </a:spcAft>
                        <a:buNone/>
                      </a:pPr>
                      <a:r>
                        <a:rPr lang="en-US" sz="900"/>
                        <a:t>Total = 16 (Extreme)</a:t>
                      </a: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txBody>
                  <a:tcPr marL="91425" marR="91425" marT="91425" marB="91425">
                    <a:lnT w="9525" cap="flat" cmpd="sng">
                      <a:solidFill>
                        <a:srgbClr val="9E9E9E"/>
                      </a:solidFill>
                      <a:prstDash val="solid"/>
                      <a:round/>
                      <a:headEnd type="none" w="sm" len="sm"/>
                      <a:tailEnd type="none" w="sm" len="sm"/>
                    </a:lnT>
                    <a:solidFill>
                      <a:srgbClr val="F40909">
                        <a:alpha val="50629"/>
                      </a:srgbClr>
                    </a:solidFill>
                  </a:tcPr>
                </a:tc>
                <a:tc>
                  <a:txBody>
                    <a:bodyPr/>
                    <a:lstStyle/>
                    <a:p>
                      <a:pPr marL="0" lvl="0" indent="0" algn="ctr" rtl="0">
                        <a:spcBef>
                          <a:spcPts val="0"/>
                        </a:spcBef>
                        <a:spcAft>
                          <a:spcPts val="0"/>
                        </a:spcAft>
                        <a:buNone/>
                      </a:pPr>
                      <a:r>
                        <a:rPr lang="en-US" sz="900"/>
                        <a:t>Use high-quality RF components rated for </a:t>
                      </a:r>
                      <a:r>
                        <a:rPr lang="en-US" sz="900">
                          <a:solidFill>
                            <a:schemeClr val="dk1"/>
                          </a:solidFill>
                        </a:rPr>
                        <a:t>microwave frequencies</a:t>
                      </a:r>
                      <a:r>
                        <a:rPr lang="en-US" sz="900"/>
                        <a:t>. Simulate the network extensively in software.</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sz="900"/>
                        <a:t> If performance issues persist, redesign the network with alternative components or configurations.</a:t>
                      </a:r>
                      <a:endParaRPr sz="9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558050">
                <a:tc>
                  <a:txBody>
                    <a:bodyPr/>
                    <a:lstStyle/>
                    <a:p>
                      <a:pPr marL="0" lvl="0" indent="0" algn="ctr" rtl="0">
                        <a:lnSpc>
                          <a:spcPct val="115000"/>
                        </a:lnSpc>
                        <a:spcBef>
                          <a:spcPts val="1200"/>
                        </a:spcBef>
                        <a:spcAft>
                          <a:spcPts val="0"/>
                        </a:spcAft>
                        <a:buClr>
                          <a:schemeClr val="dk1"/>
                        </a:buClr>
                        <a:buSzPts val="1100"/>
                        <a:buFont typeface="Arial"/>
                        <a:buNone/>
                      </a:pPr>
                      <a:r>
                        <a:rPr lang="en-US" sz="900"/>
                        <a:t>System latency may hinder the adaptive system's real-time response.</a:t>
                      </a:r>
                      <a:endParaRPr sz="900"/>
                    </a:p>
                    <a:p>
                      <a:pPr marL="0" lvl="0" indent="0" algn="ctr" rtl="0">
                        <a:spcBef>
                          <a:spcPts val="1200"/>
                        </a:spcBef>
                        <a:spcAft>
                          <a:spcPts val="0"/>
                        </a:spcAft>
                        <a:buNone/>
                      </a:pPr>
                      <a:endParaRPr sz="9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4 (likely)</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4 (major)</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16 (Extreme)</a:t>
                      </a:r>
                      <a:endParaRPr sz="900"/>
                    </a:p>
                  </a:txBody>
                  <a:tcPr marL="91425" marR="91425" marT="91425" marB="91425">
                    <a:solidFill>
                      <a:srgbClr val="F40909">
                        <a:alpha val="50629"/>
                      </a:srgbClr>
                    </a:solidFill>
                  </a:tcPr>
                </a:tc>
                <a:tc>
                  <a:txBody>
                    <a:bodyPr/>
                    <a:lstStyle/>
                    <a:p>
                      <a:pPr marL="0" lvl="0" indent="0" algn="ctr" rtl="0">
                        <a:spcBef>
                          <a:spcPts val="0"/>
                        </a:spcBef>
                        <a:spcAft>
                          <a:spcPts val="0"/>
                        </a:spcAft>
                        <a:buNone/>
                      </a:pPr>
                      <a:r>
                        <a:rPr lang="en-US" sz="900"/>
                        <a:t>Thoroughly test the algorithm in simulation and simplify it as much as possible.</a:t>
                      </a:r>
                      <a:endParaRPr sz="900"/>
                    </a:p>
                  </a:txBody>
                  <a:tcPr marL="91425" marR="91425" marT="91425" marB="91425"/>
                </a:tc>
                <a:tc>
                  <a:txBody>
                    <a:bodyPr/>
                    <a:lstStyle/>
                    <a:p>
                      <a:pPr marL="0" lvl="0" indent="0" algn="ctr" rtl="0">
                        <a:spcBef>
                          <a:spcPts val="0"/>
                        </a:spcBef>
                        <a:spcAft>
                          <a:spcPts val="0"/>
                        </a:spcAft>
                        <a:buNone/>
                      </a:pPr>
                      <a:r>
                        <a:rPr lang="en-US" sz="900"/>
                        <a:t>Redesign the algorithm</a:t>
                      </a:r>
                      <a:endParaRPr sz="900"/>
                    </a:p>
                  </a:txBody>
                  <a:tcPr marL="91425" marR="91425" marT="91425" marB="91425"/>
                </a:tc>
                <a:extLst>
                  <a:ext uri="{0D108BD9-81ED-4DB2-BD59-A6C34878D82A}">
                    <a16:rowId xmlns:a16="http://schemas.microsoft.com/office/drawing/2014/main" val="10002"/>
                  </a:ext>
                </a:extLst>
              </a:tr>
              <a:tr h="421625">
                <a:tc>
                  <a:txBody>
                    <a:bodyPr/>
                    <a:lstStyle/>
                    <a:p>
                      <a:pPr marL="0" lvl="0" indent="0" algn="ctr" rtl="0">
                        <a:spcBef>
                          <a:spcPts val="0"/>
                        </a:spcBef>
                        <a:spcAft>
                          <a:spcPts val="0"/>
                        </a:spcAft>
                        <a:buNone/>
                      </a:pPr>
                      <a:r>
                        <a:rPr lang="en-US" sz="900"/>
                        <a:t>System losses are greater than what is saved</a:t>
                      </a:r>
                      <a:endParaRPr sz="9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2 (unlikely)</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3 (moderate)</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6 (moderate)</a:t>
                      </a:r>
                      <a:endParaRPr sz="900">
                        <a:solidFill>
                          <a:schemeClr val="dk1"/>
                        </a:solidFill>
                      </a:endParaRPr>
                    </a:p>
                  </a:txBody>
                  <a:tcPr marL="91425" marR="91425" marT="91425" marB="91425">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900"/>
                        <a:t>Test directional coupler directly and in series with matching network</a:t>
                      </a:r>
                      <a:endParaRPr sz="9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900"/>
                        <a:t>Purchase higher-quality directional coupler</a:t>
                      </a:r>
                      <a:endParaRPr sz="90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1625">
                <a:tc>
                  <a:txBody>
                    <a:bodyPr/>
                    <a:lstStyle/>
                    <a:p>
                      <a:pPr marL="0" lvl="0" indent="0" algn="ctr" rtl="0">
                        <a:spcBef>
                          <a:spcPts val="0"/>
                        </a:spcBef>
                        <a:spcAft>
                          <a:spcPts val="0"/>
                        </a:spcAft>
                        <a:buNone/>
                      </a:pPr>
                      <a:r>
                        <a:rPr lang="en-US" sz="900"/>
                        <a:t>Device draws more power due to unforeseen scenarios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3 (possible)</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4 (major)</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12 (High)</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900"/>
                        <a:t>Use power-efficient components.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900"/>
                        <a:t>Redesign system with different components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2"/>
          <p:cNvPicPr preferRelativeResize="0"/>
          <p:nvPr/>
        </p:nvPicPr>
        <p:blipFill>
          <a:blip r:embed="rId3">
            <a:alphaModFix/>
          </a:blip>
          <a:stretch>
            <a:fillRect/>
          </a:stretch>
        </p:blipFill>
        <p:spPr>
          <a:xfrm>
            <a:off x="70000" y="996850"/>
            <a:ext cx="9074000" cy="4146650"/>
          </a:xfrm>
          <a:prstGeom prst="rect">
            <a:avLst/>
          </a:prstGeom>
          <a:noFill/>
          <a:ln>
            <a:noFill/>
          </a:ln>
        </p:spPr>
      </p:pic>
      <p:pic>
        <p:nvPicPr>
          <p:cNvPr id="230" name="Google Shape;230;p32"/>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231" name="Google Shape;231;p32"/>
          <p:cNvSpPr txBox="1">
            <a:spLocks noGrp="1"/>
          </p:cNvSpPr>
          <p:nvPr>
            <p:ph type="sldNum" idx="12"/>
          </p:nvPr>
        </p:nvSpPr>
        <p:spPr>
          <a:xfrm>
            <a:off x="8592725" y="4767275"/>
            <a:ext cx="386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14</a:t>
            </a:fld>
            <a:endParaRPr/>
          </a:p>
        </p:txBody>
      </p:sp>
      <p:sp>
        <p:nvSpPr>
          <p:cNvPr id="232" name="Google Shape;232;p3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Hardware Block Diagram</a:t>
            </a:r>
            <a:endParaRPr sz="3600" b="0" i="0" u="none" strike="noStrike" cap="none">
              <a:solidFill>
                <a:schemeClr val="lt1"/>
              </a:solidFill>
              <a:latin typeface="Calibri"/>
              <a:ea typeface="Calibri"/>
              <a:cs typeface="Calibri"/>
              <a:sym typeface="Calibri"/>
            </a:endParaRPr>
          </a:p>
        </p:txBody>
      </p:sp>
      <p:sp>
        <p:nvSpPr>
          <p:cNvPr id="233" name="Google Shape;233;p32"/>
          <p:cNvSpPr/>
          <p:nvPr/>
        </p:nvSpPr>
        <p:spPr>
          <a:xfrm>
            <a:off x="5526225" y="1628175"/>
            <a:ext cx="1417800" cy="1153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39" name="Google Shape;239;p33"/>
          <p:cNvSpPr txBox="1">
            <a:spLocks noGrp="1"/>
          </p:cNvSpPr>
          <p:nvPr>
            <p:ph type="title"/>
          </p:nvPr>
        </p:nvSpPr>
        <p:spPr>
          <a:xfrm>
            <a:off x="-50050" y="754950"/>
            <a:ext cx="9357000" cy="115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4400"/>
              <a:buFont typeface="Calibri"/>
              <a:buNone/>
            </a:pPr>
            <a:r>
              <a:rPr lang="en-US"/>
              <a:t>How Does A Matching Network Work ?</a:t>
            </a:r>
            <a:endParaRPr/>
          </a:p>
        </p:txBody>
      </p:sp>
      <p:sp>
        <p:nvSpPr>
          <p:cNvPr id="240" name="Google Shape;240;p3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15</a:t>
            </a:fld>
            <a:endParaRPr/>
          </a:p>
        </p:txBody>
      </p:sp>
      <p:sp>
        <p:nvSpPr>
          <p:cNvPr id="241" name="Google Shape;241;p3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a:t>
            </a:r>
            <a:endParaRPr sz="3600" b="0" i="0" u="none" strike="noStrike" cap="none">
              <a:solidFill>
                <a:schemeClr val="lt1"/>
              </a:solidFill>
              <a:latin typeface="Calibri"/>
              <a:ea typeface="Calibri"/>
              <a:cs typeface="Calibri"/>
              <a:sym typeface="Calibri"/>
            </a:endParaRPr>
          </a:p>
        </p:txBody>
      </p:sp>
      <p:pic>
        <p:nvPicPr>
          <p:cNvPr id="242" name="Google Shape;242;p33"/>
          <p:cNvPicPr preferRelativeResize="0"/>
          <p:nvPr/>
        </p:nvPicPr>
        <p:blipFill>
          <a:blip r:embed="rId4">
            <a:alphaModFix/>
          </a:blip>
          <a:stretch>
            <a:fillRect/>
          </a:stretch>
        </p:blipFill>
        <p:spPr>
          <a:xfrm>
            <a:off x="3014555" y="1949350"/>
            <a:ext cx="2871971" cy="3194150"/>
          </a:xfrm>
          <a:prstGeom prst="rect">
            <a:avLst/>
          </a:prstGeom>
          <a:noFill/>
          <a:ln>
            <a:noFill/>
          </a:ln>
        </p:spPr>
      </p:pic>
      <p:cxnSp>
        <p:nvCxnSpPr>
          <p:cNvPr id="243" name="Google Shape;243;p33"/>
          <p:cNvCxnSpPr/>
          <p:nvPr/>
        </p:nvCxnSpPr>
        <p:spPr>
          <a:xfrm>
            <a:off x="1541850" y="2162850"/>
            <a:ext cx="1627500" cy="9000"/>
          </a:xfrm>
          <a:prstGeom prst="straightConnector1">
            <a:avLst/>
          </a:prstGeom>
          <a:noFill/>
          <a:ln w="28575" cap="flat" cmpd="sng">
            <a:solidFill>
              <a:srgbClr val="4A86E8"/>
            </a:solidFill>
            <a:prstDash val="solid"/>
            <a:round/>
            <a:headEnd type="none" w="med" len="med"/>
            <a:tailEnd type="triangle" w="med" len="med"/>
          </a:ln>
        </p:spPr>
      </p:cxnSp>
      <p:cxnSp>
        <p:nvCxnSpPr>
          <p:cNvPr id="244" name="Google Shape;244;p33"/>
          <p:cNvCxnSpPr/>
          <p:nvPr/>
        </p:nvCxnSpPr>
        <p:spPr>
          <a:xfrm>
            <a:off x="5592950" y="2162850"/>
            <a:ext cx="1627500" cy="9000"/>
          </a:xfrm>
          <a:prstGeom prst="straightConnector1">
            <a:avLst/>
          </a:prstGeom>
          <a:noFill/>
          <a:ln w="28575" cap="flat" cmpd="sng">
            <a:solidFill>
              <a:srgbClr val="4A86E8"/>
            </a:solidFill>
            <a:prstDash val="solid"/>
            <a:round/>
            <a:headEnd type="none" w="med" len="med"/>
            <a:tailEnd type="triangle" w="med" len="med"/>
          </a:ln>
        </p:spPr>
      </p:cxnSp>
      <p:sp>
        <p:nvSpPr>
          <p:cNvPr id="245" name="Google Shape;245;p33"/>
          <p:cNvSpPr/>
          <p:nvPr/>
        </p:nvSpPr>
        <p:spPr>
          <a:xfrm>
            <a:off x="738800" y="1776450"/>
            <a:ext cx="760200" cy="781800"/>
          </a:xfrm>
          <a:prstGeom prst="ellipse">
            <a:avLst/>
          </a:prstGeom>
          <a:solidFill>
            <a:srgbClr val="C0C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246" name="Google Shape;246;p33"/>
          <p:cNvGrpSpPr/>
          <p:nvPr/>
        </p:nvGrpSpPr>
        <p:grpSpPr>
          <a:xfrm>
            <a:off x="7177073" y="1797982"/>
            <a:ext cx="358858" cy="738729"/>
            <a:chOff x="7232700" y="3147800"/>
            <a:chExt cx="278400" cy="674700"/>
          </a:xfrm>
        </p:grpSpPr>
        <p:cxnSp>
          <p:nvCxnSpPr>
            <p:cNvPr id="247" name="Google Shape;247;p33"/>
            <p:cNvCxnSpPr/>
            <p:nvPr/>
          </p:nvCxnSpPr>
          <p:spPr>
            <a:xfrm rot="10800000">
              <a:off x="7366500" y="3147800"/>
              <a:ext cx="10800" cy="674700"/>
            </a:xfrm>
            <a:prstGeom prst="straightConnector1">
              <a:avLst/>
            </a:prstGeom>
            <a:noFill/>
            <a:ln w="9525" cap="flat" cmpd="sng">
              <a:solidFill>
                <a:schemeClr val="dk2"/>
              </a:solidFill>
              <a:prstDash val="solid"/>
              <a:round/>
              <a:headEnd type="none" w="med" len="med"/>
              <a:tailEnd type="none" w="med" len="med"/>
            </a:ln>
          </p:spPr>
        </p:cxnSp>
        <p:sp>
          <p:nvSpPr>
            <p:cNvPr id="248" name="Google Shape;248;p33"/>
            <p:cNvSpPr/>
            <p:nvPr/>
          </p:nvSpPr>
          <p:spPr>
            <a:xfrm rot="10800000">
              <a:off x="7232700" y="3147800"/>
              <a:ext cx="278400" cy="274500"/>
            </a:xfrm>
            <a:prstGeom prst="triangle">
              <a:avLst>
                <a:gd name="adj"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pic>
        <p:nvPicPr>
          <p:cNvPr id="249" name="Google Shape;249;p33"/>
          <p:cNvPicPr preferRelativeResize="0"/>
          <p:nvPr/>
        </p:nvPicPr>
        <p:blipFill>
          <a:blip r:embed="rId5">
            <a:alphaModFix/>
          </a:blip>
          <a:stretch>
            <a:fillRect/>
          </a:stretch>
        </p:blipFill>
        <p:spPr>
          <a:xfrm>
            <a:off x="832463" y="1969799"/>
            <a:ext cx="572875" cy="395100"/>
          </a:xfrm>
          <a:prstGeom prst="rect">
            <a:avLst/>
          </a:prstGeom>
          <a:noFill/>
          <a:ln>
            <a:noFill/>
          </a:ln>
        </p:spPr>
      </p:pic>
      <p:cxnSp>
        <p:nvCxnSpPr>
          <p:cNvPr id="250" name="Google Shape;250;p33"/>
          <p:cNvCxnSpPr/>
          <p:nvPr/>
        </p:nvCxnSpPr>
        <p:spPr>
          <a:xfrm rot="10800000">
            <a:off x="1499000" y="2263950"/>
            <a:ext cx="1627500" cy="9000"/>
          </a:xfrm>
          <a:prstGeom prst="straightConnector1">
            <a:avLst/>
          </a:prstGeom>
          <a:noFill/>
          <a:ln w="28575" cap="flat" cmpd="sng">
            <a:solidFill>
              <a:srgbClr val="FF0000"/>
            </a:solidFill>
            <a:prstDash val="solid"/>
            <a:round/>
            <a:headEnd type="none" w="med" len="med"/>
            <a:tailEnd type="triangle" w="med" len="med"/>
          </a:ln>
        </p:spPr>
      </p:cxnSp>
      <p:cxnSp>
        <p:nvCxnSpPr>
          <p:cNvPr id="251" name="Google Shape;251;p33"/>
          <p:cNvCxnSpPr/>
          <p:nvPr/>
        </p:nvCxnSpPr>
        <p:spPr>
          <a:xfrm rot="10800000">
            <a:off x="5549575" y="2263950"/>
            <a:ext cx="1627500" cy="9000"/>
          </a:xfrm>
          <a:prstGeom prst="straightConnector1">
            <a:avLst/>
          </a:prstGeom>
          <a:noFill/>
          <a:ln w="28575" cap="flat" cmpd="sng">
            <a:solidFill>
              <a:srgbClr val="FF0000"/>
            </a:solidFill>
            <a:prstDash val="solid"/>
            <a:round/>
            <a:headEnd type="none" w="med" len="med"/>
            <a:tailEnd type="triangle" w="med" len="med"/>
          </a:ln>
        </p:spPr>
      </p:cxnSp>
      <p:pic>
        <p:nvPicPr>
          <p:cNvPr id="252" name="Google Shape;252;p33"/>
          <p:cNvPicPr preferRelativeResize="0"/>
          <p:nvPr/>
        </p:nvPicPr>
        <p:blipFill>
          <a:blip r:embed="rId6">
            <a:alphaModFix/>
          </a:blip>
          <a:stretch>
            <a:fillRect/>
          </a:stretch>
        </p:blipFill>
        <p:spPr>
          <a:xfrm>
            <a:off x="6494050" y="3257822"/>
            <a:ext cx="1900570" cy="857400"/>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58" name="Google Shape;258;p34"/>
          <p:cNvSpPr txBox="1">
            <a:spLocks noGrp="1"/>
          </p:cNvSpPr>
          <p:nvPr>
            <p:ph type="title"/>
          </p:nvPr>
        </p:nvSpPr>
        <p:spPr>
          <a:xfrm>
            <a:off x="464025" y="716965"/>
            <a:ext cx="7772400" cy="1159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4400"/>
              <a:buFont typeface="Calibri"/>
              <a:buNone/>
            </a:pPr>
            <a:r>
              <a:rPr lang="en-US"/>
              <a:t>What is  a Varactor Diode?</a:t>
            </a:r>
            <a:endParaRPr/>
          </a:p>
        </p:txBody>
      </p:sp>
      <p:sp>
        <p:nvSpPr>
          <p:cNvPr id="259" name="Google Shape;259;p3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16</a:t>
            </a:fld>
            <a:endParaRPr/>
          </a:p>
        </p:txBody>
      </p:sp>
      <p:sp>
        <p:nvSpPr>
          <p:cNvPr id="260" name="Google Shape;260;p3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Varactor Diodes</a:t>
            </a:r>
            <a:endParaRPr sz="3600" b="0" i="0" u="none" strike="noStrike" cap="none">
              <a:solidFill>
                <a:schemeClr val="lt1"/>
              </a:solidFill>
              <a:latin typeface="Calibri"/>
              <a:ea typeface="Calibri"/>
              <a:cs typeface="Calibri"/>
              <a:sym typeface="Calibri"/>
            </a:endParaRPr>
          </a:p>
        </p:txBody>
      </p:sp>
      <p:pic>
        <p:nvPicPr>
          <p:cNvPr id="261" name="Google Shape;261;p34"/>
          <p:cNvPicPr preferRelativeResize="0"/>
          <p:nvPr/>
        </p:nvPicPr>
        <p:blipFill>
          <a:blip r:embed="rId4">
            <a:alphaModFix/>
          </a:blip>
          <a:stretch>
            <a:fillRect/>
          </a:stretch>
        </p:blipFill>
        <p:spPr>
          <a:xfrm>
            <a:off x="464022" y="2206189"/>
            <a:ext cx="2057400" cy="2057400"/>
          </a:xfrm>
          <a:prstGeom prst="rect">
            <a:avLst/>
          </a:prstGeom>
          <a:noFill/>
          <a:ln>
            <a:noFill/>
          </a:ln>
        </p:spPr>
      </p:pic>
      <p:pic>
        <p:nvPicPr>
          <p:cNvPr id="262" name="Google Shape;262;p34"/>
          <p:cNvPicPr preferRelativeResize="0"/>
          <p:nvPr/>
        </p:nvPicPr>
        <p:blipFill>
          <a:blip r:embed="rId5">
            <a:alphaModFix/>
          </a:blip>
          <a:stretch>
            <a:fillRect/>
          </a:stretch>
        </p:blipFill>
        <p:spPr>
          <a:xfrm>
            <a:off x="4424400" y="1899200"/>
            <a:ext cx="4036505" cy="2828737"/>
          </a:xfrm>
          <a:prstGeom prst="rect">
            <a:avLst/>
          </a:prstGeom>
          <a:noFill/>
          <a:ln>
            <a:noFill/>
          </a:ln>
        </p:spPr>
      </p:pic>
      <p:pic>
        <p:nvPicPr>
          <p:cNvPr id="263" name="Google Shape;263;p34"/>
          <p:cNvPicPr preferRelativeResize="0"/>
          <p:nvPr/>
        </p:nvPicPr>
        <p:blipFill>
          <a:blip r:embed="rId6">
            <a:alphaModFix/>
          </a:blip>
          <a:stretch>
            <a:fillRect/>
          </a:stretch>
        </p:blipFill>
        <p:spPr>
          <a:xfrm>
            <a:off x="3184322" y="2691965"/>
            <a:ext cx="762000" cy="1085850"/>
          </a:xfrm>
          <a:prstGeom prst="rect">
            <a:avLst/>
          </a:prstGeom>
          <a:noFill/>
          <a:ln>
            <a:noFill/>
          </a:ln>
        </p:spPr>
      </p:pic>
      <p:pic>
        <p:nvPicPr>
          <p:cNvPr id="264" name="Google Shape;264;p34"/>
          <p:cNvPicPr preferRelativeResize="0"/>
          <p:nvPr/>
        </p:nvPicPr>
        <p:blipFill>
          <a:blip r:embed="rId7">
            <a:alphaModFix/>
          </a:blip>
          <a:stretch>
            <a:fillRect/>
          </a:stretch>
        </p:blipFill>
        <p:spPr>
          <a:xfrm>
            <a:off x="6457961" y="2206200"/>
            <a:ext cx="1533539" cy="695325"/>
          </a:xfrm>
          <a:prstGeom prst="rect">
            <a:avLst/>
          </a:prstGeom>
          <a:noFill/>
          <a:ln>
            <a:noFill/>
          </a:ln>
        </p:spPr>
      </p:pic>
      <p:cxnSp>
        <p:nvCxnSpPr>
          <p:cNvPr id="265" name="Google Shape;265;p34"/>
          <p:cNvCxnSpPr/>
          <p:nvPr/>
        </p:nvCxnSpPr>
        <p:spPr>
          <a:xfrm rot="10800000">
            <a:off x="7498170" y="2593165"/>
            <a:ext cx="899400" cy="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71" name="Google Shape;271;p3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17</a:t>
            </a:fld>
            <a:endParaRPr/>
          </a:p>
        </p:txBody>
      </p:sp>
      <p:sp>
        <p:nvSpPr>
          <p:cNvPr id="272" name="Google Shape;272;p3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Example</a:t>
            </a:r>
            <a:endParaRPr sz="3600" b="0" i="0" u="none" strike="noStrike" cap="none">
              <a:solidFill>
                <a:schemeClr val="lt1"/>
              </a:solidFill>
              <a:latin typeface="Calibri"/>
              <a:ea typeface="Calibri"/>
              <a:cs typeface="Calibri"/>
              <a:sym typeface="Calibri"/>
            </a:endParaRPr>
          </a:p>
        </p:txBody>
      </p:sp>
      <p:pic>
        <p:nvPicPr>
          <p:cNvPr id="273" name="Google Shape;273;p35"/>
          <p:cNvPicPr preferRelativeResize="0"/>
          <p:nvPr/>
        </p:nvPicPr>
        <p:blipFill>
          <a:blip r:embed="rId4">
            <a:alphaModFix/>
          </a:blip>
          <a:stretch>
            <a:fillRect/>
          </a:stretch>
        </p:blipFill>
        <p:spPr>
          <a:xfrm>
            <a:off x="253130" y="1076850"/>
            <a:ext cx="4264845" cy="3918476"/>
          </a:xfrm>
          <a:prstGeom prst="rect">
            <a:avLst/>
          </a:prstGeom>
          <a:noFill/>
          <a:ln>
            <a:noFill/>
          </a:ln>
        </p:spPr>
      </p:pic>
      <p:grpSp>
        <p:nvGrpSpPr>
          <p:cNvPr id="274" name="Google Shape;274;p35"/>
          <p:cNvGrpSpPr/>
          <p:nvPr/>
        </p:nvGrpSpPr>
        <p:grpSpPr>
          <a:xfrm>
            <a:off x="5032288" y="1076838"/>
            <a:ext cx="3339099" cy="1093240"/>
            <a:chOff x="5032288" y="1076838"/>
            <a:chExt cx="3339099" cy="1093240"/>
          </a:xfrm>
        </p:grpSpPr>
        <p:pic>
          <p:nvPicPr>
            <p:cNvPr id="275" name="Google Shape;275;p35"/>
            <p:cNvPicPr preferRelativeResize="0"/>
            <p:nvPr/>
          </p:nvPicPr>
          <p:blipFill>
            <a:blip r:embed="rId5">
              <a:alphaModFix/>
            </a:blip>
            <a:stretch>
              <a:fillRect/>
            </a:stretch>
          </p:blipFill>
          <p:spPr>
            <a:xfrm>
              <a:off x="5032288" y="1076838"/>
              <a:ext cx="3339099" cy="717300"/>
            </a:xfrm>
            <a:prstGeom prst="rect">
              <a:avLst/>
            </a:prstGeom>
            <a:noFill/>
            <a:ln>
              <a:noFill/>
            </a:ln>
          </p:spPr>
        </p:pic>
        <p:pic>
          <p:nvPicPr>
            <p:cNvPr id="276" name="Google Shape;276;p35"/>
            <p:cNvPicPr preferRelativeResize="0"/>
            <p:nvPr/>
          </p:nvPicPr>
          <p:blipFill>
            <a:blip r:embed="rId6">
              <a:alphaModFix/>
            </a:blip>
            <a:stretch>
              <a:fillRect/>
            </a:stretch>
          </p:blipFill>
          <p:spPr>
            <a:xfrm>
              <a:off x="5567000" y="1688177"/>
              <a:ext cx="2269650" cy="481900"/>
            </a:xfrm>
            <a:prstGeom prst="rect">
              <a:avLst/>
            </a:prstGeom>
            <a:noFill/>
            <a:ln>
              <a:noFill/>
            </a:ln>
          </p:spPr>
        </p:pic>
      </p:grpSp>
      <p:cxnSp>
        <p:nvCxnSpPr>
          <p:cNvPr id="277" name="Google Shape;277;p35"/>
          <p:cNvCxnSpPr/>
          <p:nvPr/>
        </p:nvCxnSpPr>
        <p:spPr>
          <a:xfrm>
            <a:off x="4624801" y="3022576"/>
            <a:ext cx="4333800" cy="27000"/>
          </a:xfrm>
          <a:prstGeom prst="straightConnector1">
            <a:avLst/>
          </a:prstGeom>
          <a:noFill/>
          <a:ln w="9525" cap="flat" cmpd="sng">
            <a:solidFill>
              <a:schemeClr val="dk2"/>
            </a:solidFill>
            <a:prstDash val="solid"/>
            <a:round/>
            <a:headEnd type="none" w="med" len="med"/>
            <a:tailEnd type="none" w="med" len="med"/>
          </a:ln>
        </p:spPr>
      </p:cxnSp>
      <p:pic>
        <p:nvPicPr>
          <p:cNvPr id="278" name="Google Shape;278;p35"/>
          <p:cNvPicPr preferRelativeResize="0"/>
          <p:nvPr/>
        </p:nvPicPr>
        <p:blipFill>
          <a:blip r:embed="rId7">
            <a:alphaModFix/>
          </a:blip>
          <a:stretch>
            <a:fillRect/>
          </a:stretch>
        </p:blipFill>
        <p:spPr>
          <a:xfrm>
            <a:off x="5644551" y="3786476"/>
            <a:ext cx="2114550" cy="571500"/>
          </a:xfrm>
          <a:prstGeom prst="rect">
            <a:avLst/>
          </a:prstGeom>
          <a:noFill/>
          <a:ln>
            <a:noFill/>
          </a:ln>
        </p:spPr>
      </p:pic>
      <p:sp>
        <p:nvSpPr>
          <p:cNvPr id="279" name="Google Shape;279;p35"/>
          <p:cNvSpPr/>
          <p:nvPr/>
        </p:nvSpPr>
        <p:spPr>
          <a:xfrm>
            <a:off x="2195662" y="2830076"/>
            <a:ext cx="402300" cy="40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85" name="Google Shape;285;p3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18</a:t>
            </a:fld>
            <a:endParaRPr/>
          </a:p>
        </p:txBody>
      </p:sp>
      <p:sp>
        <p:nvSpPr>
          <p:cNvPr id="286" name="Google Shape;286;p3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Example</a:t>
            </a:r>
            <a:endParaRPr sz="3600" b="0" i="0" u="none" strike="noStrike" cap="none">
              <a:solidFill>
                <a:schemeClr val="lt1"/>
              </a:solidFill>
              <a:latin typeface="Calibri"/>
              <a:ea typeface="Calibri"/>
              <a:cs typeface="Calibri"/>
              <a:sym typeface="Calibri"/>
            </a:endParaRPr>
          </a:p>
        </p:txBody>
      </p:sp>
      <p:pic>
        <p:nvPicPr>
          <p:cNvPr id="287" name="Google Shape;287;p36"/>
          <p:cNvPicPr preferRelativeResize="0"/>
          <p:nvPr/>
        </p:nvPicPr>
        <p:blipFill>
          <a:blip r:embed="rId4">
            <a:alphaModFix/>
          </a:blip>
          <a:stretch>
            <a:fillRect/>
          </a:stretch>
        </p:blipFill>
        <p:spPr>
          <a:xfrm>
            <a:off x="152400" y="1229253"/>
            <a:ext cx="4068720" cy="3631878"/>
          </a:xfrm>
          <a:prstGeom prst="rect">
            <a:avLst/>
          </a:prstGeom>
          <a:noFill/>
          <a:ln>
            <a:noFill/>
          </a:ln>
        </p:spPr>
      </p:pic>
      <p:pic>
        <p:nvPicPr>
          <p:cNvPr id="288" name="Google Shape;288;p36"/>
          <p:cNvPicPr preferRelativeResize="0"/>
          <p:nvPr/>
        </p:nvPicPr>
        <p:blipFill>
          <a:blip r:embed="rId5">
            <a:alphaModFix/>
          </a:blip>
          <a:stretch>
            <a:fillRect/>
          </a:stretch>
        </p:blipFill>
        <p:spPr>
          <a:xfrm>
            <a:off x="4373520" y="1229253"/>
            <a:ext cx="4618079" cy="1850735"/>
          </a:xfrm>
          <a:prstGeom prst="rect">
            <a:avLst/>
          </a:prstGeom>
          <a:noFill/>
          <a:ln>
            <a:noFill/>
          </a:ln>
        </p:spPr>
      </p:pic>
      <p:pic>
        <p:nvPicPr>
          <p:cNvPr id="289" name="Google Shape;289;p36"/>
          <p:cNvPicPr preferRelativeResize="0"/>
          <p:nvPr/>
        </p:nvPicPr>
        <p:blipFill>
          <a:blip r:embed="rId6">
            <a:alphaModFix/>
          </a:blip>
          <a:stretch>
            <a:fillRect/>
          </a:stretch>
        </p:blipFill>
        <p:spPr>
          <a:xfrm>
            <a:off x="5653864" y="3682534"/>
            <a:ext cx="2057400" cy="482203"/>
          </a:xfrm>
          <a:prstGeom prst="rect">
            <a:avLst/>
          </a:prstGeom>
          <a:noFill/>
          <a:ln>
            <a:noFill/>
          </a:ln>
        </p:spPr>
      </p:pic>
      <p:sp>
        <p:nvSpPr>
          <p:cNvPr id="290" name="Google Shape;290;p36"/>
          <p:cNvSpPr/>
          <p:nvPr/>
        </p:nvSpPr>
        <p:spPr>
          <a:xfrm>
            <a:off x="1976787" y="2835200"/>
            <a:ext cx="402300" cy="40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7"/>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296" name="Google Shape;296;p3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19</a:t>
            </a:fld>
            <a:endParaRPr/>
          </a:p>
        </p:txBody>
      </p:sp>
      <p:sp>
        <p:nvSpPr>
          <p:cNvPr id="297" name="Google Shape;297;p3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Example</a:t>
            </a:r>
            <a:endParaRPr sz="3600" b="0" i="0" u="none" strike="noStrike" cap="none">
              <a:solidFill>
                <a:schemeClr val="lt1"/>
              </a:solidFill>
              <a:latin typeface="Calibri"/>
              <a:ea typeface="Calibri"/>
              <a:cs typeface="Calibri"/>
              <a:sym typeface="Calibri"/>
            </a:endParaRPr>
          </a:p>
        </p:txBody>
      </p:sp>
      <p:pic>
        <p:nvPicPr>
          <p:cNvPr id="298" name="Google Shape;298;p37"/>
          <p:cNvPicPr preferRelativeResize="0"/>
          <p:nvPr/>
        </p:nvPicPr>
        <p:blipFill>
          <a:blip r:embed="rId4">
            <a:alphaModFix/>
          </a:blip>
          <a:stretch>
            <a:fillRect/>
          </a:stretch>
        </p:blipFill>
        <p:spPr>
          <a:xfrm>
            <a:off x="152400" y="1229253"/>
            <a:ext cx="4068718" cy="3627349"/>
          </a:xfrm>
          <a:prstGeom prst="rect">
            <a:avLst/>
          </a:prstGeom>
          <a:noFill/>
          <a:ln>
            <a:noFill/>
          </a:ln>
        </p:spPr>
      </p:pic>
      <p:pic>
        <p:nvPicPr>
          <p:cNvPr id="299" name="Google Shape;299;p37"/>
          <p:cNvPicPr preferRelativeResize="0"/>
          <p:nvPr/>
        </p:nvPicPr>
        <p:blipFill>
          <a:blip r:embed="rId5">
            <a:alphaModFix/>
          </a:blip>
          <a:stretch>
            <a:fillRect/>
          </a:stretch>
        </p:blipFill>
        <p:spPr>
          <a:xfrm>
            <a:off x="4373518" y="1229253"/>
            <a:ext cx="4618081" cy="1848429"/>
          </a:xfrm>
          <a:prstGeom prst="rect">
            <a:avLst/>
          </a:prstGeom>
          <a:noFill/>
          <a:ln>
            <a:noFill/>
          </a:ln>
        </p:spPr>
      </p:pic>
      <p:pic>
        <p:nvPicPr>
          <p:cNvPr id="300" name="Google Shape;300;p37"/>
          <p:cNvPicPr preferRelativeResize="0"/>
          <p:nvPr/>
        </p:nvPicPr>
        <p:blipFill>
          <a:blip r:embed="rId6">
            <a:alphaModFix/>
          </a:blip>
          <a:stretch>
            <a:fillRect/>
          </a:stretch>
        </p:blipFill>
        <p:spPr>
          <a:xfrm>
            <a:off x="5578861" y="3746250"/>
            <a:ext cx="1995500" cy="506550"/>
          </a:xfrm>
          <a:prstGeom prst="rect">
            <a:avLst/>
          </a:prstGeom>
          <a:noFill/>
          <a:ln>
            <a:noFill/>
          </a:ln>
        </p:spPr>
      </p:pic>
      <p:sp>
        <p:nvSpPr>
          <p:cNvPr id="301" name="Google Shape;301;p37"/>
          <p:cNvSpPr/>
          <p:nvPr/>
        </p:nvSpPr>
        <p:spPr>
          <a:xfrm>
            <a:off x="1965888" y="2850613"/>
            <a:ext cx="402300" cy="40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20"/>
          <p:cNvSpPr txBox="1">
            <a:spLocks noGrp="1"/>
          </p:cNvSpPr>
          <p:nvPr>
            <p:ph type="body" idx="1"/>
          </p:nvPr>
        </p:nvSpPr>
        <p:spPr>
          <a:xfrm>
            <a:off x="270825" y="1205399"/>
            <a:ext cx="8123100" cy="3436500"/>
          </a:xfrm>
          <a:prstGeom prst="rect">
            <a:avLst/>
          </a:prstGeom>
          <a:noFill/>
          <a:ln>
            <a:noFill/>
          </a:ln>
        </p:spPr>
        <p:txBody>
          <a:bodyPr spcFirstLastPara="1" wrap="square" lIns="91425" tIns="91425" rIns="91425" bIns="91425" anchor="t" anchorCtr="0">
            <a:noAutofit/>
          </a:bodyPr>
          <a:lstStyle/>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Problem Statement, Value Proposition, Existing Solutions</a:t>
            </a:r>
            <a:endParaRPr sz="1800">
              <a:latin typeface="Arial"/>
              <a:ea typeface="Arial"/>
              <a:cs typeface="Arial"/>
              <a:sym typeface="Arial"/>
            </a:endParaRPr>
          </a:p>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Proposed Solution</a:t>
            </a:r>
            <a:endParaRPr sz="1800">
              <a:latin typeface="Arial"/>
              <a:ea typeface="Arial"/>
              <a:cs typeface="Arial"/>
              <a:sym typeface="Arial"/>
            </a:endParaRPr>
          </a:p>
          <a:p>
            <a:pPr marL="571500" lvl="0" indent="-444500" algn="l" rtl="0">
              <a:lnSpc>
                <a:spcPct val="90000"/>
              </a:lnSpc>
              <a:spcBef>
                <a:spcPts val="0"/>
              </a:spcBef>
              <a:spcAft>
                <a:spcPts val="0"/>
              </a:spcAft>
              <a:buSzPts val="1800"/>
              <a:buFont typeface="Arial"/>
              <a:buChar char="•"/>
            </a:pPr>
            <a:r>
              <a:rPr lang="en-US" sz="1800">
                <a:latin typeface="Arial"/>
                <a:ea typeface="Arial"/>
                <a:cs typeface="Arial"/>
                <a:sym typeface="Arial"/>
              </a:rPr>
              <a:t>Marketing and Engineering Requirements</a:t>
            </a:r>
            <a:endParaRPr sz="1800">
              <a:latin typeface="Arial"/>
              <a:ea typeface="Arial"/>
              <a:cs typeface="Arial"/>
              <a:sym typeface="Arial"/>
            </a:endParaRPr>
          </a:p>
          <a:p>
            <a:pPr marL="571500" lvl="0" indent="-444500" algn="l" rtl="0">
              <a:lnSpc>
                <a:spcPct val="90000"/>
              </a:lnSpc>
              <a:spcBef>
                <a:spcPts val="0"/>
              </a:spcBef>
              <a:spcAft>
                <a:spcPts val="0"/>
              </a:spcAft>
              <a:buSzPts val="1800"/>
              <a:buChar char="•"/>
            </a:pPr>
            <a:r>
              <a:rPr lang="en-US" sz="1800">
                <a:latin typeface="Arial"/>
                <a:ea typeface="Arial"/>
                <a:cs typeface="Arial"/>
                <a:sym typeface="Arial"/>
              </a:rPr>
              <a:t>Hardware Block Diagram</a:t>
            </a:r>
            <a:endParaRPr sz="1800">
              <a:latin typeface="Arial"/>
              <a:ea typeface="Arial"/>
              <a:cs typeface="Arial"/>
              <a:sym typeface="Arial"/>
            </a:endParaRPr>
          </a:p>
          <a:p>
            <a:pPr marL="571500" lvl="0" indent="-444500" algn="l" rtl="0">
              <a:lnSpc>
                <a:spcPct val="90000"/>
              </a:lnSpc>
              <a:spcBef>
                <a:spcPts val="0"/>
              </a:spcBef>
              <a:spcAft>
                <a:spcPts val="0"/>
              </a:spcAft>
              <a:buSzPts val="1800"/>
              <a:buFont typeface="Arial"/>
              <a:buChar char="•"/>
            </a:pPr>
            <a:r>
              <a:rPr lang="en-US" sz="1800">
                <a:latin typeface="Arial"/>
                <a:ea typeface="Arial"/>
                <a:cs typeface="Arial"/>
                <a:sym typeface="Arial"/>
              </a:rPr>
              <a:t>Impedance Matching Overview</a:t>
            </a:r>
            <a:endParaRPr sz="1800">
              <a:latin typeface="Arial"/>
              <a:ea typeface="Arial"/>
              <a:cs typeface="Arial"/>
              <a:sym typeface="Arial"/>
            </a:endParaRPr>
          </a:p>
          <a:p>
            <a:pPr marL="571500" lvl="0" indent="-444500" algn="l" rtl="0">
              <a:lnSpc>
                <a:spcPct val="90000"/>
              </a:lnSpc>
              <a:spcBef>
                <a:spcPts val="0"/>
              </a:spcBef>
              <a:spcAft>
                <a:spcPts val="0"/>
              </a:spcAft>
              <a:buSzPts val="1800"/>
              <a:buFont typeface="Arial"/>
              <a:buChar char="•"/>
            </a:pPr>
            <a:r>
              <a:rPr lang="en-US" sz="1800">
                <a:latin typeface="Arial"/>
                <a:ea typeface="Arial"/>
                <a:cs typeface="Arial"/>
                <a:sym typeface="Arial"/>
              </a:rPr>
              <a:t>DACs and Voltage Translation Circuit</a:t>
            </a:r>
            <a:endParaRPr sz="1800">
              <a:latin typeface="Arial"/>
              <a:ea typeface="Arial"/>
              <a:cs typeface="Arial"/>
              <a:sym typeface="Arial"/>
            </a:endParaRPr>
          </a:p>
          <a:p>
            <a:pPr marL="571500" lvl="0" indent="-444500" algn="l" rtl="0">
              <a:lnSpc>
                <a:spcPct val="90000"/>
              </a:lnSpc>
              <a:spcBef>
                <a:spcPts val="0"/>
              </a:spcBef>
              <a:spcAft>
                <a:spcPts val="0"/>
              </a:spcAft>
              <a:buSzPts val="1800"/>
              <a:buChar char="•"/>
            </a:pPr>
            <a:r>
              <a:rPr lang="en-US" sz="1800">
                <a:latin typeface="Arial"/>
                <a:ea typeface="Arial"/>
                <a:cs typeface="Arial"/>
                <a:sym typeface="Arial"/>
              </a:rPr>
              <a:t>Frequency Scaled Proposed Solution/Testing</a:t>
            </a:r>
            <a:endParaRPr sz="1800">
              <a:latin typeface="Arial"/>
              <a:ea typeface="Arial"/>
              <a:cs typeface="Arial"/>
              <a:sym typeface="Arial"/>
            </a:endParaRPr>
          </a:p>
          <a:p>
            <a:pPr marL="571500" lvl="0" indent="-444500" algn="l" rtl="0">
              <a:lnSpc>
                <a:spcPct val="90000"/>
              </a:lnSpc>
              <a:spcBef>
                <a:spcPts val="0"/>
              </a:spcBef>
              <a:spcAft>
                <a:spcPts val="0"/>
              </a:spcAft>
              <a:buSzPts val="1800"/>
              <a:buChar char="•"/>
            </a:pPr>
            <a:r>
              <a:rPr lang="en-US" sz="1800">
                <a:latin typeface="Arial"/>
                <a:ea typeface="Arial"/>
                <a:cs typeface="Arial"/>
                <a:sym typeface="Arial"/>
              </a:rPr>
              <a:t>Design Matrices</a:t>
            </a:r>
            <a:endParaRPr sz="1800">
              <a:latin typeface="Arial"/>
              <a:ea typeface="Arial"/>
              <a:cs typeface="Arial"/>
              <a:sym typeface="Arial"/>
            </a:endParaRPr>
          </a:p>
          <a:p>
            <a:pPr marL="571500" lvl="0" indent="-444500" algn="l" rtl="0">
              <a:lnSpc>
                <a:spcPct val="90000"/>
              </a:lnSpc>
              <a:spcBef>
                <a:spcPts val="0"/>
              </a:spcBef>
              <a:spcAft>
                <a:spcPts val="0"/>
              </a:spcAft>
              <a:buSzPts val="1800"/>
              <a:buChar char="•"/>
            </a:pPr>
            <a:r>
              <a:rPr lang="en-US" sz="1800">
                <a:latin typeface="Arial"/>
                <a:ea typeface="Arial"/>
                <a:cs typeface="Arial"/>
                <a:sym typeface="Arial"/>
              </a:rPr>
              <a:t>Summary of Tests</a:t>
            </a:r>
            <a:endParaRPr sz="1800">
              <a:latin typeface="Arial"/>
              <a:ea typeface="Arial"/>
              <a:cs typeface="Arial"/>
              <a:sym typeface="Arial"/>
            </a:endParaRPr>
          </a:p>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Challenges and Risks</a:t>
            </a:r>
            <a:endParaRPr sz="2600">
              <a:latin typeface="Arial"/>
              <a:ea typeface="Arial"/>
              <a:cs typeface="Arial"/>
              <a:sym typeface="Arial"/>
            </a:endParaRPr>
          </a:p>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Budget and Materials</a:t>
            </a:r>
            <a:endParaRPr sz="2600">
              <a:latin typeface="Arial"/>
              <a:ea typeface="Arial"/>
              <a:cs typeface="Arial"/>
              <a:sym typeface="Arial"/>
            </a:endParaRPr>
          </a:p>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Schedule</a:t>
            </a:r>
            <a:endParaRPr sz="2600">
              <a:latin typeface="Arial"/>
              <a:ea typeface="Arial"/>
              <a:cs typeface="Arial"/>
              <a:sym typeface="Arial"/>
            </a:endParaRPr>
          </a:p>
          <a:p>
            <a:pPr marL="571500" lvl="0" indent="-444500" algn="l" rtl="0">
              <a:lnSpc>
                <a:spcPct val="90000"/>
              </a:lnSpc>
              <a:spcBef>
                <a:spcPts val="0"/>
              </a:spcBef>
              <a:spcAft>
                <a:spcPts val="0"/>
              </a:spcAft>
              <a:buClr>
                <a:schemeClr val="dk1"/>
              </a:buClr>
              <a:buSzPts val="1800"/>
              <a:buChar char="•"/>
            </a:pPr>
            <a:r>
              <a:rPr lang="en-US" sz="1800">
                <a:latin typeface="Arial"/>
                <a:ea typeface="Arial"/>
                <a:cs typeface="Arial"/>
                <a:sym typeface="Arial"/>
              </a:rPr>
              <a:t>Supporting Courses</a:t>
            </a:r>
            <a:endParaRPr sz="2600">
              <a:latin typeface="Arial"/>
              <a:ea typeface="Arial"/>
              <a:cs typeface="Arial"/>
              <a:sym typeface="Arial"/>
            </a:endParaRPr>
          </a:p>
        </p:txBody>
      </p:sp>
      <p:pic>
        <p:nvPicPr>
          <p:cNvPr id="128" name="Google Shape;128;p2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9" name="Google Shape;129;p2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a:t>
            </a:fld>
            <a:endParaRPr/>
          </a:p>
        </p:txBody>
      </p:sp>
      <p:sp>
        <p:nvSpPr>
          <p:cNvPr id="130" name="Google Shape;130;p20"/>
          <p:cNvSpPr txBox="1">
            <a:spLocks noGrp="1"/>
          </p:cNvSpPr>
          <p:nvPr>
            <p:ph type="title"/>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Overview</a:t>
            </a: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307" name="Google Shape;307;p3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20</a:t>
            </a:fld>
            <a:endParaRPr/>
          </a:p>
        </p:txBody>
      </p:sp>
      <p:sp>
        <p:nvSpPr>
          <p:cNvPr id="308" name="Google Shape;308;p3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Example</a:t>
            </a:r>
            <a:endParaRPr sz="3600" b="0" i="0" u="none" strike="noStrike" cap="none">
              <a:solidFill>
                <a:schemeClr val="lt1"/>
              </a:solidFill>
              <a:latin typeface="Calibri"/>
              <a:ea typeface="Calibri"/>
              <a:cs typeface="Calibri"/>
              <a:sym typeface="Calibri"/>
            </a:endParaRPr>
          </a:p>
        </p:txBody>
      </p:sp>
      <p:pic>
        <p:nvPicPr>
          <p:cNvPr id="309" name="Google Shape;309;p38"/>
          <p:cNvPicPr preferRelativeResize="0"/>
          <p:nvPr/>
        </p:nvPicPr>
        <p:blipFill>
          <a:blip r:embed="rId4">
            <a:alphaModFix/>
          </a:blip>
          <a:stretch>
            <a:fillRect/>
          </a:stretch>
        </p:blipFill>
        <p:spPr>
          <a:xfrm>
            <a:off x="152400" y="1229253"/>
            <a:ext cx="3856818" cy="3761849"/>
          </a:xfrm>
          <a:prstGeom prst="rect">
            <a:avLst/>
          </a:prstGeom>
          <a:noFill/>
          <a:ln>
            <a:noFill/>
          </a:ln>
        </p:spPr>
      </p:pic>
      <p:pic>
        <p:nvPicPr>
          <p:cNvPr id="310" name="Google Shape;310;p38"/>
          <p:cNvPicPr preferRelativeResize="0"/>
          <p:nvPr/>
        </p:nvPicPr>
        <p:blipFill>
          <a:blip r:embed="rId5">
            <a:alphaModFix/>
          </a:blip>
          <a:stretch>
            <a:fillRect/>
          </a:stretch>
        </p:blipFill>
        <p:spPr>
          <a:xfrm>
            <a:off x="4161618" y="1229253"/>
            <a:ext cx="4829983" cy="2002522"/>
          </a:xfrm>
          <a:prstGeom prst="rect">
            <a:avLst/>
          </a:prstGeom>
          <a:noFill/>
          <a:ln>
            <a:noFill/>
          </a:ln>
        </p:spPr>
      </p:pic>
      <p:pic>
        <p:nvPicPr>
          <p:cNvPr id="311" name="Google Shape;311;p38"/>
          <p:cNvPicPr preferRelativeResize="0"/>
          <p:nvPr/>
        </p:nvPicPr>
        <p:blipFill>
          <a:blip r:embed="rId6">
            <a:alphaModFix/>
          </a:blip>
          <a:stretch>
            <a:fillRect/>
          </a:stretch>
        </p:blipFill>
        <p:spPr>
          <a:xfrm>
            <a:off x="5569449" y="3755363"/>
            <a:ext cx="2014325" cy="488325"/>
          </a:xfrm>
          <a:prstGeom prst="rect">
            <a:avLst/>
          </a:prstGeom>
          <a:noFill/>
          <a:ln>
            <a:noFill/>
          </a:ln>
        </p:spPr>
      </p:pic>
      <p:sp>
        <p:nvSpPr>
          <p:cNvPr id="312" name="Google Shape;312;p38"/>
          <p:cNvSpPr/>
          <p:nvPr/>
        </p:nvSpPr>
        <p:spPr>
          <a:xfrm>
            <a:off x="1859825" y="2891350"/>
            <a:ext cx="402300" cy="40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16"/>
        <p:cNvGrpSpPr/>
        <p:nvPr/>
      </p:nvGrpSpPr>
      <p:grpSpPr>
        <a:xfrm>
          <a:off x="0" y="0"/>
          <a:ext cx="0" cy="0"/>
          <a:chOff x="0" y="0"/>
          <a:chExt cx="0" cy="0"/>
        </a:xfrm>
      </p:grpSpPr>
      <p:pic>
        <p:nvPicPr>
          <p:cNvPr id="317" name="Google Shape;317;p3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318" name="Google Shape;318;p3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21</a:t>
            </a:fld>
            <a:endParaRPr/>
          </a:p>
        </p:txBody>
      </p:sp>
      <p:sp>
        <p:nvSpPr>
          <p:cNvPr id="319" name="Google Shape;319;p3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Example</a:t>
            </a:r>
            <a:endParaRPr sz="3600" b="0" i="0" u="none" strike="noStrike" cap="none">
              <a:solidFill>
                <a:schemeClr val="lt1"/>
              </a:solidFill>
              <a:latin typeface="Calibri"/>
              <a:ea typeface="Calibri"/>
              <a:cs typeface="Calibri"/>
              <a:sym typeface="Calibri"/>
            </a:endParaRPr>
          </a:p>
        </p:txBody>
      </p:sp>
      <p:pic>
        <p:nvPicPr>
          <p:cNvPr id="320" name="Google Shape;320;p39"/>
          <p:cNvPicPr preferRelativeResize="0"/>
          <p:nvPr/>
        </p:nvPicPr>
        <p:blipFill>
          <a:blip r:embed="rId4">
            <a:alphaModFix/>
          </a:blip>
          <a:stretch>
            <a:fillRect/>
          </a:stretch>
        </p:blipFill>
        <p:spPr>
          <a:xfrm>
            <a:off x="152400" y="1229253"/>
            <a:ext cx="4068721" cy="3761848"/>
          </a:xfrm>
          <a:prstGeom prst="rect">
            <a:avLst/>
          </a:prstGeom>
          <a:noFill/>
          <a:ln>
            <a:noFill/>
          </a:ln>
        </p:spPr>
      </p:pic>
      <p:pic>
        <p:nvPicPr>
          <p:cNvPr id="321" name="Google Shape;321;p39"/>
          <p:cNvPicPr preferRelativeResize="0"/>
          <p:nvPr/>
        </p:nvPicPr>
        <p:blipFill>
          <a:blip r:embed="rId5">
            <a:alphaModFix/>
          </a:blip>
          <a:stretch>
            <a:fillRect/>
          </a:stretch>
        </p:blipFill>
        <p:spPr>
          <a:xfrm>
            <a:off x="4373521" y="1229253"/>
            <a:ext cx="4618078" cy="1928691"/>
          </a:xfrm>
          <a:prstGeom prst="rect">
            <a:avLst/>
          </a:prstGeom>
          <a:noFill/>
          <a:ln>
            <a:noFill/>
          </a:ln>
        </p:spPr>
      </p:pic>
      <p:pic>
        <p:nvPicPr>
          <p:cNvPr id="322" name="Google Shape;322;p39"/>
          <p:cNvPicPr preferRelativeResize="0"/>
          <p:nvPr/>
        </p:nvPicPr>
        <p:blipFill>
          <a:blip r:embed="rId6">
            <a:alphaModFix/>
          </a:blip>
          <a:stretch>
            <a:fillRect/>
          </a:stretch>
        </p:blipFill>
        <p:spPr>
          <a:xfrm>
            <a:off x="5728587" y="3713436"/>
            <a:ext cx="1907950" cy="498350"/>
          </a:xfrm>
          <a:prstGeom prst="rect">
            <a:avLst/>
          </a:prstGeom>
          <a:noFill/>
          <a:ln>
            <a:noFill/>
          </a:ln>
        </p:spPr>
      </p:pic>
      <p:sp>
        <p:nvSpPr>
          <p:cNvPr id="323" name="Google Shape;323;p39"/>
          <p:cNvSpPr/>
          <p:nvPr/>
        </p:nvSpPr>
        <p:spPr>
          <a:xfrm>
            <a:off x="1974725" y="2917863"/>
            <a:ext cx="402300" cy="40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0"/>
          <p:cNvPicPr preferRelativeResize="0"/>
          <p:nvPr/>
        </p:nvPicPr>
        <p:blipFill>
          <a:blip r:embed="rId3">
            <a:alphaModFix/>
          </a:blip>
          <a:stretch>
            <a:fillRect/>
          </a:stretch>
        </p:blipFill>
        <p:spPr>
          <a:xfrm>
            <a:off x="70000" y="996850"/>
            <a:ext cx="9074000" cy="4146650"/>
          </a:xfrm>
          <a:prstGeom prst="rect">
            <a:avLst/>
          </a:prstGeom>
          <a:noFill/>
          <a:ln>
            <a:noFill/>
          </a:ln>
        </p:spPr>
      </p:pic>
      <p:pic>
        <p:nvPicPr>
          <p:cNvPr id="329" name="Google Shape;329;p40"/>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330" name="Google Shape;330;p40"/>
          <p:cNvSpPr txBox="1">
            <a:spLocks noGrp="1"/>
          </p:cNvSpPr>
          <p:nvPr>
            <p:ph type="sldNum" idx="12"/>
          </p:nvPr>
        </p:nvSpPr>
        <p:spPr>
          <a:xfrm>
            <a:off x="8682525" y="4767275"/>
            <a:ext cx="396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22</a:t>
            </a:fld>
            <a:endParaRPr/>
          </a:p>
        </p:txBody>
      </p:sp>
      <p:sp>
        <p:nvSpPr>
          <p:cNvPr id="331" name="Google Shape;331;p4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Hardware Block Diagram</a:t>
            </a:r>
            <a:endParaRPr sz="3600" b="0" i="0" u="none" strike="noStrike" cap="none">
              <a:solidFill>
                <a:schemeClr val="lt1"/>
              </a:solidFill>
              <a:latin typeface="Calibri"/>
              <a:ea typeface="Calibri"/>
              <a:cs typeface="Calibri"/>
              <a:sym typeface="Calibri"/>
            </a:endParaRPr>
          </a:p>
        </p:txBody>
      </p:sp>
      <p:sp>
        <p:nvSpPr>
          <p:cNvPr id="332" name="Google Shape;332;p40"/>
          <p:cNvSpPr/>
          <p:nvPr/>
        </p:nvSpPr>
        <p:spPr>
          <a:xfrm>
            <a:off x="2552050" y="3287300"/>
            <a:ext cx="3465000" cy="18147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1"/>
          <p:cNvPicPr preferRelativeResize="0"/>
          <p:nvPr/>
        </p:nvPicPr>
        <p:blipFill>
          <a:blip r:embed="rId3">
            <a:alphaModFix/>
          </a:blip>
          <a:stretch>
            <a:fillRect/>
          </a:stretch>
        </p:blipFill>
        <p:spPr>
          <a:xfrm>
            <a:off x="0" y="1153050"/>
            <a:ext cx="5081951" cy="3534375"/>
          </a:xfrm>
          <a:prstGeom prst="rect">
            <a:avLst/>
          </a:prstGeom>
          <a:noFill/>
          <a:ln>
            <a:noFill/>
          </a:ln>
        </p:spPr>
      </p:pic>
      <p:pic>
        <p:nvPicPr>
          <p:cNvPr id="338" name="Google Shape;338;p41"/>
          <p:cNvPicPr preferRelativeResize="0"/>
          <p:nvPr/>
        </p:nvPicPr>
        <p:blipFill>
          <a:blip r:embed="rId4">
            <a:alphaModFix/>
          </a:blip>
          <a:stretch>
            <a:fillRect/>
          </a:stretch>
        </p:blipFill>
        <p:spPr>
          <a:xfrm>
            <a:off x="4800600" y="971571"/>
            <a:ext cx="4245475" cy="1776700"/>
          </a:xfrm>
          <a:prstGeom prst="rect">
            <a:avLst/>
          </a:prstGeom>
          <a:noFill/>
          <a:ln>
            <a:noFill/>
          </a:ln>
        </p:spPr>
      </p:pic>
      <p:pic>
        <p:nvPicPr>
          <p:cNvPr id="339" name="Google Shape;339;p41"/>
          <p:cNvPicPr preferRelativeResize="0"/>
          <p:nvPr/>
        </p:nvPicPr>
        <p:blipFill>
          <a:blip r:embed="rId5">
            <a:alphaModFix/>
          </a:blip>
          <a:stretch>
            <a:fillRect/>
          </a:stretch>
        </p:blipFill>
        <p:spPr>
          <a:xfrm>
            <a:off x="5946300" y="2800350"/>
            <a:ext cx="2848450" cy="2273676"/>
          </a:xfrm>
          <a:prstGeom prst="rect">
            <a:avLst/>
          </a:prstGeom>
          <a:noFill/>
          <a:ln>
            <a:noFill/>
          </a:ln>
        </p:spPr>
      </p:pic>
      <p:pic>
        <p:nvPicPr>
          <p:cNvPr id="340" name="Google Shape;340;p41"/>
          <p:cNvPicPr preferRelativeResize="0"/>
          <p:nvPr/>
        </p:nvPicPr>
        <p:blipFill rotWithShape="1">
          <a:blip r:embed="rId6">
            <a:alphaModFix/>
          </a:blip>
          <a:srcRect/>
          <a:stretch/>
        </p:blipFill>
        <p:spPr>
          <a:xfrm>
            <a:off x="0" y="-76200"/>
            <a:ext cx="9144001" cy="1071900"/>
          </a:xfrm>
          <a:prstGeom prst="rect">
            <a:avLst/>
          </a:prstGeom>
          <a:noFill/>
          <a:ln>
            <a:noFill/>
          </a:ln>
        </p:spPr>
      </p:pic>
      <p:sp>
        <p:nvSpPr>
          <p:cNvPr id="341" name="Google Shape;341;p4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23</a:t>
            </a:fld>
            <a:endParaRPr/>
          </a:p>
        </p:txBody>
      </p:sp>
      <p:sp>
        <p:nvSpPr>
          <p:cNvPr id="342" name="Google Shape;342;p41"/>
          <p:cNvSpPr txBox="1"/>
          <p:nvPr/>
        </p:nvSpPr>
        <p:spPr>
          <a:xfrm>
            <a:off x="2369400" y="27825"/>
            <a:ext cx="6620700" cy="6402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Programming the DACs with I</a:t>
            </a:r>
            <a:r>
              <a:rPr lang="en-US" sz="3000" baseline="30000">
                <a:solidFill>
                  <a:schemeClr val="lt1"/>
                </a:solidFill>
                <a:latin typeface="Calibri"/>
                <a:ea typeface="Calibri"/>
                <a:cs typeface="Calibri"/>
                <a:sym typeface="Calibri"/>
              </a:rPr>
              <a:t>2</a:t>
            </a:r>
            <a:r>
              <a:rPr lang="en-US" sz="3000">
                <a:solidFill>
                  <a:schemeClr val="lt1"/>
                </a:solidFill>
                <a:latin typeface="Calibri"/>
                <a:ea typeface="Calibri"/>
                <a:cs typeface="Calibri"/>
                <a:sym typeface="Calibri"/>
              </a:rPr>
              <a:t>C Protocol</a:t>
            </a:r>
            <a:endParaRPr sz="3000" b="0" i="0" u="none" strike="noStrike" cap="none">
              <a:solidFill>
                <a:schemeClr val="lt1"/>
              </a:solidFill>
              <a:latin typeface="Calibri"/>
              <a:ea typeface="Calibri"/>
              <a:cs typeface="Calibri"/>
              <a:sym typeface="Calibri"/>
            </a:endParaRPr>
          </a:p>
        </p:txBody>
      </p:sp>
      <p:sp>
        <p:nvSpPr>
          <p:cNvPr id="343" name="Google Shape;343;p41"/>
          <p:cNvSpPr txBox="1"/>
          <p:nvPr/>
        </p:nvSpPr>
        <p:spPr>
          <a:xfrm>
            <a:off x="2323875" y="4612325"/>
            <a:ext cx="404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Power Consumption for two = 2.64mW</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2"/>
          <p:cNvPicPr preferRelativeResize="0"/>
          <p:nvPr/>
        </p:nvPicPr>
        <p:blipFill>
          <a:blip r:embed="rId3">
            <a:alphaModFix/>
          </a:blip>
          <a:stretch>
            <a:fillRect/>
          </a:stretch>
        </p:blipFill>
        <p:spPr>
          <a:xfrm>
            <a:off x="152400" y="1076850"/>
            <a:ext cx="7494775" cy="4019201"/>
          </a:xfrm>
          <a:prstGeom prst="rect">
            <a:avLst/>
          </a:prstGeom>
          <a:noFill/>
          <a:ln>
            <a:noFill/>
          </a:ln>
        </p:spPr>
      </p:pic>
      <p:pic>
        <p:nvPicPr>
          <p:cNvPr id="349" name="Google Shape;349;p42"/>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350" name="Google Shape;350;p4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24</a:t>
            </a:fld>
            <a:endParaRPr/>
          </a:p>
        </p:txBody>
      </p:sp>
      <p:sp>
        <p:nvSpPr>
          <p:cNvPr id="351" name="Google Shape;351;p4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Voltage Translation Circuit Design</a:t>
            </a:r>
            <a:endParaRPr sz="3300" b="0" i="0" u="none" strike="noStrike" cap="none">
              <a:solidFill>
                <a:schemeClr val="lt1"/>
              </a:solidFill>
              <a:latin typeface="Calibri"/>
              <a:ea typeface="Calibri"/>
              <a:cs typeface="Calibri"/>
              <a:sym typeface="Calibri"/>
            </a:endParaRPr>
          </a:p>
        </p:txBody>
      </p:sp>
      <p:pic>
        <p:nvPicPr>
          <p:cNvPr id="352" name="Google Shape;352;p42"/>
          <p:cNvPicPr preferRelativeResize="0"/>
          <p:nvPr/>
        </p:nvPicPr>
        <p:blipFill>
          <a:blip r:embed="rId5">
            <a:alphaModFix/>
          </a:blip>
          <a:stretch>
            <a:fillRect/>
          </a:stretch>
        </p:blipFill>
        <p:spPr>
          <a:xfrm>
            <a:off x="7006148" y="3846675"/>
            <a:ext cx="1753773" cy="857400"/>
          </a:xfrm>
          <a:prstGeom prst="rect">
            <a:avLst/>
          </a:prstGeom>
          <a:noFill/>
          <a:ln w="9525" cap="flat" cmpd="sng">
            <a:solidFill>
              <a:schemeClr val="dk2"/>
            </a:solidFill>
            <a:prstDash val="solid"/>
            <a:round/>
            <a:headEnd type="none" w="sm" len="sm"/>
            <a:tailEnd type="none" w="sm" len="sm"/>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3"/>
          <p:cNvPicPr preferRelativeResize="0"/>
          <p:nvPr/>
        </p:nvPicPr>
        <p:blipFill>
          <a:blip r:embed="rId3">
            <a:alphaModFix/>
          </a:blip>
          <a:stretch>
            <a:fillRect/>
          </a:stretch>
        </p:blipFill>
        <p:spPr>
          <a:xfrm>
            <a:off x="70000" y="996850"/>
            <a:ext cx="9074000" cy="4146650"/>
          </a:xfrm>
          <a:prstGeom prst="rect">
            <a:avLst/>
          </a:prstGeom>
          <a:noFill/>
          <a:ln>
            <a:noFill/>
          </a:ln>
        </p:spPr>
      </p:pic>
      <p:pic>
        <p:nvPicPr>
          <p:cNvPr id="358" name="Google Shape;358;p43"/>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359" name="Google Shape;359;p43"/>
          <p:cNvSpPr txBox="1">
            <a:spLocks noGrp="1"/>
          </p:cNvSpPr>
          <p:nvPr>
            <p:ph type="sldNum" idx="12"/>
          </p:nvPr>
        </p:nvSpPr>
        <p:spPr>
          <a:xfrm>
            <a:off x="8514050" y="4767275"/>
            <a:ext cx="465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r>
              <a:rPr lang="en-US"/>
              <a:t>26</a:t>
            </a:r>
            <a:endParaRPr/>
          </a:p>
        </p:txBody>
      </p:sp>
      <p:sp>
        <p:nvSpPr>
          <p:cNvPr id="360" name="Google Shape;360;p4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Hardware Block Diagram</a:t>
            </a:r>
            <a:endParaRPr sz="3600" b="0" i="0" u="none" strike="noStrike" cap="none">
              <a:solidFill>
                <a:schemeClr val="lt1"/>
              </a:solidFill>
              <a:latin typeface="Calibri"/>
              <a:ea typeface="Calibri"/>
              <a:cs typeface="Calibri"/>
              <a:sym typeface="Calibri"/>
            </a:endParaRPr>
          </a:p>
        </p:txBody>
      </p:sp>
      <p:sp>
        <p:nvSpPr>
          <p:cNvPr id="361" name="Google Shape;361;p43"/>
          <p:cNvSpPr/>
          <p:nvPr/>
        </p:nvSpPr>
        <p:spPr>
          <a:xfrm>
            <a:off x="1618150" y="1453250"/>
            <a:ext cx="3778200" cy="2083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4"/>
          <p:cNvSpPr/>
          <p:nvPr/>
        </p:nvSpPr>
        <p:spPr>
          <a:xfrm>
            <a:off x="6934400" y="1602850"/>
            <a:ext cx="2133300" cy="309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7" name="Google Shape;367;p44"/>
          <p:cNvSpPr/>
          <p:nvPr/>
        </p:nvSpPr>
        <p:spPr>
          <a:xfrm>
            <a:off x="95675" y="1772725"/>
            <a:ext cx="4071000" cy="215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8" name="Google Shape;368;p44"/>
          <p:cNvSpPr txBox="1"/>
          <p:nvPr/>
        </p:nvSpPr>
        <p:spPr>
          <a:xfrm>
            <a:off x="4415000" y="1516350"/>
            <a:ext cx="46641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latin typeface="Calibri"/>
                <a:ea typeface="Calibri"/>
                <a:cs typeface="Calibri"/>
                <a:sym typeface="Calibri"/>
              </a:rPr>
              <a:t>Coupling Factor</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0" algn="l" rtl="0">
              <a:lnSpc>
                <a:spcPct val="150000"/>
              </a:lnSpc>
              <a:spcBef>
                <a:spcPts val="0"/>
              </a:spcBef>
              <a:spcAft>
                <a:spcPts val="0"/>
              </a:spcAft>
              <a:buNone/>
            </a:pPr>
            <a:r>
              <a:rPr lang="en-US"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marL="0" lvl="0" indent="0" algn="l" rtl="0">
              <a:spcBef>
                <a:spcPts val="0"/>
              </a:spcBef>
              <a:spcAft>
                <a:spcPts val="0"/>
              </a:spcAft>
              <a:buNone/>
            </a:pPr>
            <a:r>
              <a:rPr lang="en-US" sz="1600" b="1">
                <a:solidFill>
                  <a:schemeClr val="dk1"/>
                </a:solidFill>
                <a:latin typeface="Calibri"/>
                <a:ea typeface="Calibri"/>
                <a:cs typeface="Calibri"/>
                <a:sym typeface="Calibri"/>
              </a:rPr>
              <a:t>Insertion Loss</a:t>
            </a:r>
            <a:r>
              <a:rPr lang="en-US" sz="1600">
                <a:solidFill>
                  <a:schemeClr val="dk1"/>
                </a:solidFill>
                <a:latin typeface="Calibri"/>
                <a:ea typeface="Calibri"/>
                <a:cs typeface="Calibri"/>
                <a:sym typeface="Calibri"/>
              </a:rPr>
              <a:t> - </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0" algn="l" rtl="0">
              <a:lnSpc>
                <a:spcPct val="150000"/>
              </a:lnSpc>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r>
              <a:rPr lang="en-US" sz="1600" b="1">
                <a:solidFill>
                  <a:schemeClr val="dk1"/>
                </a:solidFill>
                <a:latin typeface="Calibri"/>
                <a:ea typeface="Calibri"/>
                <a:cs typeface="Calibri"/>
                <a:sym typeface="Calibri"/>
              </a:rPr>
              <a:t>Directivity</a:t>
            </a:r>
            <a:r>
              <a:rPr lang="en-US" sz="1600">
                <a:solidFill>
                  <a:schemeClr val="dk1"/>
                </a:solidFill>
                <a:latin typeface="Calibri"/>
                <a:ea typeface="Calibri"/>
                <a:cs typeface="Calibri"/>
                <a:sym typeface="Calibri"/>
              </a:rPr>
              <a:t> - </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369" name="Google Shape;369;p4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370" name="Google Shape;370;p44"/>
          <p:cNvSpPr txBox="1">
            <a:spLocks noGrp="1"/>
          </p:cNvSpPr>
          <p:nvPr>
            <p:ph type="sldNum" idx="12"/>
          </p:nvPr>
        </p:nvSpPr>
        <p:spPr>
          <a:xfrm>
            <a:off x="8715600" y="4869000"/>
            <a:ext cx="428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26</a:t>
            </a:fld>
            <a:endParaRPr/>
          </a:p>
        </p:txBody>
      </p:sp>
      <p:sp>
        <p:nvSpPr>
          <p:cNvPr id="371" name="Google Shape;371;p4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endParaRPr sz="3300" b="0" i="0" u="none" strike="noStrike" cap="none">
              <a:solidFill>
                <a:schemeClr val="lt1"/>
              </a:solidFill>
              <a:latin typeface="Calibri"/>
              <a:ea typeface="Calibri"/>
              <a:cs typeface="Calibri"/>
              <a:sym typeface="Calibri"/>
            </a:endParaRPr>
          </a:p>
        </p:txBody>
      </p:sp>
      <p:sp>
        <p:nvSpPr>
          <p:cNvPr id="372" name="Google Shape;372;p4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Directional Coupler </a:t>
            </a:r>
            <a:endParaRPr sz="3600" b="0" i="0" u="none" strike="noStrike" cap="none">
              <a:solidFill>
                <a:schemeClr val="lt1"/>
              </a:solidFill>
              <a:latin typeface="Calibri"/>
              <a:ea typeface="Calibri"/>
              <a:cs typeface="Calibri"/>
              <a:sym typeface="Calibri"/>
            </a:endParaRPr>
          </a:p>
        </p:txBody>
      </p:sp>
      <p:pic>
        <p:nvPicPr>
          <p:cNvPr id="373" name="Google Shape;373;p44"/>
          <p:cNvPicPr preferRelativeResize="0"/>
          <p:nvPr/>
        </p:nvPicPr>
        <p:blipFill>
          <a:blip r:embed="rId4">
            <a:alphaModFix/>
          </a:blip>
          <a:stretch>
            <a:fillRect/>
          </a:stretch>
        </p:blipFill>
        <p:spPr>
          <a:xfrm>
            <a:off x="637850" y="1826875"/>
            <a:ext cx="2800775" cy="2028975"/>
          </a:xfrm>
          <a:prstGeom prst="rect">
            <a:avLst/>
          </a:prstGeom>
          <a:noFill/>
          <a:ln w="9525" cap="flat" cmpd="sng">
            <a:solidFill>
              <a:schemeClr val="lt1"/>
            </a:solidFill>
            <a:prstDash val="solid"/>
            <a:round/>
            <a:headEnd type="none" w="sm" len="sm"/>
            <a:tailEnd type="none" w="sm" len="sm"/>
          </a:ln>
        </p:spPr>
      </p:pic>
      <p:sp>
        <p:nvSpPr>
          <p:cNvPr id="374" name="Google Shape;374;p44"/>
          <p:cNvSpPr txBox="1"/>
          <p:nvPr/>
        </p:nvSpPr>
        <p:spPr>
          <a:xfrm>
            <a:off x="2975988" y="921063"/>
            <a:ext cx="5567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Passive device that uses electromagnetic coupling to sample a portion of either the forward or reflected signal</a:t>
            </a:r>
            <a:endParaRPr sz="1800">
              <a:solidFill>
                <a:schemeClr val="dk1"/>
              </a:solidFill>
              <a:latin typeface="Calibri"/>
              <a:ea typeface="Calibri"/>
              <a:cs typeface="Calibri"/>
              <a:sym typeface="Calibri"/>
            </a:endParaRPr>
          </a:p>
        </p:txBody>
      </p:sp>
      <p:sp>
        <p:nvSpPr>
          <p:cNvPr id="375" name="Google Shape;375;p44"/>
          <p:cNvSpPr txBox="1"/>
          <p:nvPr/>
        </p:nvSpPr>
        <p:spPr>
          <a:xfrm>
            <a:off x="76200" y="1982650"/>
            <a:ext cx="113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RF Input</a:t>
            </a:r>
            <a:endParaRPr sz="1800">
              <a:solidFill>
                <a:schemeClr val="dk1"/>
              </a:solidFill>
              <a:latin typeface="Calibri"/>
              <a:ea typeface="Calibri"/>
              <a:cs typeface="Calibri"/>
              <a:sym typeface="Calibri"/>
            </a:endParaRPr>
          </a:p>
        </p:txBody>
      </p:sp>
      <p:sp>
        <p:nvSpPr>
          <p:cNvPr id="376" name="Google Shape;376;p44"/>
          <p:cNvSpPr txBox="1"/>
          <p:nvPr/>
        </p:nvSpPr>
        <p:spPr>
          <a:xfrm>
            <a:off x="3084175" y="1982650"/>
            <a:ext cx="113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RF Output</a:t>
            </a:r>
            <a:endParaRPr sz="1800">
              <a:solidFill>
                <a:schemeClr val="dk1"/>
              </a:solidFill>
              <a:latin typeface="Calibri"/>
              <a:ea typeface="Calibri"/>
              <a:cs typeface="Calibri"/>
              <a:sym typeface="Calibri"/>
            </a:endParaRPr>
          </a:p>
        </p:txBody>
      </p:sp>
      <p:sp>
        <p:nvSpPr>
          <p:cNvPr id="377" name="Google Shape;377;p44"/>
          <p:cNvSpPr txBox="1"/>
          <p:nvPr/>
        </p:nvSpPr>
        <p:spPr>
          <a:xfrm>
            <a:off x="245250" y="2608300"/>
            <a:ext cx="104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Coupled</a:t>
            </a:r>
            <a:endParaRPr sz="1800">
              <a:solidFill>
                <a:schemeClr val="dk1"/>
              </a:solidFill>
              <a:latin typeface="Calibri"/>
              <a:ea typeface="Calibri"/>
              <a:cs typeface="Calibri"/>
              <a:sym typeface="Calibri"/>
            </a:endParaRPr>
          </a:p>
        </p:txBody>
      </p:sp>
      <p:sp>
        <p:nvSpPr>
          <p:cNvPr id="378" name="Google Shape;378;p44"/>
          <p:cNvSpPr txBox="1"/>
          <p:nvPr/>
        </p:nvSpPr>
        <p:spPr>
          <a:xfrm>
            <a:off x="2858925" y="2569500"/>
            <a:ext cx="1081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Isolated</a:t>
            </a:r>
            <a:endParaRPr sz="1800">
              <a:solidFill>
                <a:schemeClr val="dk1"/>
              </a:solidFill>
              <a:latin typeface="Calibri"/>
              <a:ea typeface="Calibri"/>
              <a:cs typeface="Calibri"/>
              <a:sym typeface="Calibri"/>
            </a:endParaRPr>
          </a:p>
        </p:txBody>
      </p:sp>
      <p:pic>
        <p:nvPicPr>
          <p:cNvPr id="379" name="Google Shape;379;p44"/>
          <p:cNvPicPr preferRelativeResize="0"/>
          <p:nvPr/>
        </p:nvPicPr>
        <p:blipFill>
          <a:blip r:embed="rId5">
            <a:alphaModFix/>
          </a:blip>
          <a:stretch>
            <a:fillRect/>
          </a:stretch>
        </p:blipFill>
        <p:spPr>
          <a:xfrm>
            <a:off x="4688125" y="1904375"/>
            <a:ext cx="2038350" cy="561975"/>
          </a:xfrm>
          <a:prstGeom prst="rect">
            <a:avLst/>
          </a:prstGeom>
          <a:noFill/>
          <a:ln>
            <a:noFill/>
          </a:ln>
        </p:spPr>
      </p:pic>
      <p:pic>
        <p:nvPicPr>
          <p:cNvPr id="380" name="Google Shape;380;p44"/>
          <p:cNvPicPr preferRelativeResize="0"/>
          <p:nvPr/>
        </p:nvPicPr>
        <p:blipFill>
          <a:blip r:embed="rId6">
            <a:alphaModFix/>
          </a:blip>
          <a:stretch>
            <a:fillRect/>
          </a:stretch>
        </p:blipFill>
        <p:spPr>
          <a:xfrm>
            <a:off x="4678600" y="3065275"/>
            <a:ext cx="2057400" cy="561975"/>
          </a:xfrm>
          <a:prstGeom prst="rect">
            <a:avLst/>
          </a:prstGeom>
          <a:noFill/>
          <a:ln>
            <a:noFill/>
          </a:ln>
        </p:spPr>
      </p:pic>
      <p:pic>
        <p:nvPicPr>
          <p:cNvPr id="381" name="Google Shape;381;p44"/>
          <p:cNvPicPr preferRelativeResize="0"/>
          <p:nvPr/>
        </p:nvPicPr>
        <p:blipFill>
          <a:blip r:embed="rId7">
            <a:alphaModFix/>
          </a:blip>
          <a:stretch>
            <a:fillRect/>
          </a:stretch>
        </p:blipFill>
        <p:spPr>
          <a:xfrm>
            <a:off x="4754800" y="4070625"/>
            <a:ext cx="2009775" cy="561975"/>
          </a:xfrm>
          <a:prstGeom prst="rect">
            <a:avLst/>
          </a:prstGeom>
          <a:noFill/>
          <a:ln>
            <a:noFill/>
          </a:ln>
        </p:spPr>
      </p:pic>
      <p:sp>
        <p:nvSpPr>
          <p:cNvPr id="382" name="Google Shape;382;p44"/>
          <p:cNvSpPr txBox="1"/>
          <p:nvPr/>
        </p:nvSpPr>
        <p:spPr>
          <a:xfrm>
            <a:off x="7091025" y="1954513"/>
            <a:ext cx="205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16.80dB +/-0.09dB</a:t>
            </a:r>
            <a:endParaRPr sz="1800">
              <a:solidFill>
                <a:schemeClr val="dk1"/>
              </a:solidFill>
              <a:latin typeface="Calibri"/>
              <a:ea typeface="Calibri"/>
              <a:cs typeface="Calibri"/>
              <a:sym typeface="Calibri"/>
            </a:endParaRPr>
          </a:p>
        </p:txBody>
      </p:sp>
      <p:sp>
        <p:nvSpPr>
          <p:cNvPr id="383" name="Google Shape;383;p44"/>
          <p:cNvSpPr txBox="1"/>
          <p:nvPr/>
        </p:nvSpPr>
        <p:spPr>
          <a:xfrm>
            <a:off x="7171725" y="3115413"/>
            <a:ext cx="189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0.25dB +/-0.09dB</a:t>
            </a:r>
            <a:endParaRPr sz="1800">
              <a:solidFill>
                <a:schemeClr val="dk1"/>
              </a:solidFill>
              <a:latin typeface="Calibri"/>
              <a:ea typeface="Calibri"/>
              <a:cs typeface="Calibri"/>
              <a:sym typeface="Calibri"/>
            </a:endParaRPr>
          </a:p>
        </p:txBody>
      </p:sp>
      <p:sp>
        <p:nvSpPr>
          <p:cNvPr id="384" name="Google Shape;384;p44"/>
          <p:cNvSpPr txBox="1"/>
          <p:nvPr/>
        </p:nvSpPr>
        <p:spPr>
          <a:xfrm>
            <a:off x="7171725" y="4170900"/>
            <a:ext cx="195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34.74dB </a:t>
            </a:r>
            <a:r>
              <a:rPr lang="en-US" sz="1700">
                <a:solidFill>
                  <a:schemeClr val="dk1"/>
                </a:solidFill>
                <a:latin typeface="Calibri"/>
                <a:ea typeface="Calibri"/>
                <a:cs typeface="Calibri"/>
                <a:sym typeface="Calibri"/>
              </a:rPr>
              <a:t>+/-0.09dB</a:t>
            </a:r>
            <a:endParaRPr sz="1800">
              <a:solidFill>
                <a:schemeClr val="dk1"/>
              </a:solidFill>
              <a:latin typeface="Calibri"/>
              <a:ea typeface="Calibri"/>
              <a:cs typeface="Calibri"/>
              <a:sym typeface="Calibri"/>
            </a:endParaRPr>
          </a:p>
        </p:txBody>
      </p:sp>
      <p:sp>
        <p:nvSpPr>
          <p:cNvPr id="385" name="Google Shape;385;p44"/>
          <p:cNvSpPr txBox="1"/>
          <p:nvPr/>
        </p:nvSpPr>
        <p:spPr>
          <a:xfrm>
            <a:off x="6917600" y="1549475"/>
            <a:ext cx="216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latin typeface="Calibri"/>
                <a:ea typeface="Calibri"/>
                <a:cs typeface="Calibri"/>
                <a:sym typeface="Calibri"/>
              </a:rPr>
              <a:t>Measured w/ FieldFox</a:t>
            </a:r>
            <a:endParaRPr sz="1600" b="1">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391" name="Google Shape;391;p45"/>
          <p:cNvSpPr txBox="1">
            <a:spLocks noGrp="1"/>
          </p:cNvSpPr>
          <p:nvPr>
            <p:ph type="sldNum" idx="12"/>
          </p:nvPr>
        </p:nvSpPr>
        <p:spPr>
          <a:xfrm>
            <a:off x="8521575" y="4767275"/>
            <a:ext cx="3747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27</a:t>
            </a:fld>
            <a:endParaRPr/>
          </a:p>
        </p:txBody>
      </p:sp>
      <p:sp>
        <p:nvSpPr>
          <p:cNvPr id="392" name="Google Shape;392;p4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Software Defined Radio (SDR)</a:t>
            </a:r>
            <a:endParaRPr sz="3300" b="0" i="0" u="none" strike="noStrike" cap="none">
              <a:solidFill>
                <a:schemeClr val="lt1"/>
              </a:solidFill>
              <a:latin typeface="Calibri"/>
              <a:ea typeface="Calibri"/>
              <a:cs typeface="Calibri"/>
              <a:sym typeface="Calibri"/>
            </a:endParaRPr>
          </a:p>
        </p:txBody>
      </p:sp>
      <p:pic>
        <p:nvPicPr>
          <p:cNvPr id="393" name="Google Shape;393;p45"/>
          <p:cNvPicPr preferRelativeResize="0"/>
          <p:nvPr/>
        </p:nvPicPr>
        <p:blipFill>
          <a:blip r:embed="rId4">
            <a:alphaModFix/>
          </a:blip>
          <a:stretch>
            <a:fillRect/>
          </a:stretch>
        </p:blipFill>
        <p:spPr>
          <a:xfrm>
            <a:off x="152400" y="4452800"/>
            <a:ext cx="4551925" cy="491608"/>
          </a:xfrm>
          <a:prstGeom prst="rect">
            <a:avLst/>
          </a:prstGeom>
          <a:noFill/>
          <a:ln>
            <a:noFill/>
          </a:ln>
        </p:spPr>
      </p:pic>
      <p:pic>
        <p:nvPicPr>
          <p:cNvPr id="394" name="Google Shape;394;p45"/>
          <p:cNvPicPr preferRelativeResize="0"/>
          <p:nvPr/>
        </p:nvPicPr>
        <p:blipFill>
          <a:blip r:embed="rId5">
            <a:alphaModFix/>
          </a:blip>
          <a:stretch>
            <a:fillRect/>
          </a:stretch>
        </p:blipFill>
        <p:spPr>
          <a:xfrm>
            <a:off x="152400" y="3680362"/>
            <a:ext cx="4447736" cy="620038"/>
          </a:xfrm>
          <a:prstGeom prst="rect">
            <a:avLst/>
          </a:prstGeom>
          <a:noFill/>
          <a:ln>
            <a:noFill/>
          </a:ln>
        </p:spPr>
      </p:pic>
      <p:pic>
        <p:nvPicPr>
          <p:cNvPr id="395" name="Google Shape;395;p45"/>
          <p:cNvPicPr preferRelativeResize="0"/>
          <p:nvPr/>
        </p:nvPicPr>
        <p:blipFill>
          <a:blip r:embed="rId6">
            <a:alphaModFix/>
          </a:blip>
          <a:stretch>
            <a:fillRect/>
          </a:stretch>
        </p:blipFill>
        <p:spPr>
          <a:xfrm>
            <a:off x="152400" y="1229253"/>
            <a:ext cx="8839199" cy="1954134"/>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01" name="Google Shape;401;p4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28</a:t>
            </a:fld>
            <a:endParaRPr/>
          </a:p>
        </p:txBody>
      </p:sp>
      <p:sp>
        <p:nvSpPr>
          <p:cNvPr id="402" name="Google Shape;402;p46"/>
          <p:cNvSpPr txBox="1"/>
          <p:nvPr/>
        </p:nvSpPr>
        <p:spPr>
          <a:xfrm>
            <a:off x="2389251" y="0"/>
            <a:ext cx="66207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Decision Matrices</a:t>
            </a:r>
            <a:endParaRPr sz="3600" b="0" i="0" u="none" strike="noStrike" cap="none">
              <a:solidFill>
                <a:schemeClr val="lt1"/>
              </a:solidFill>
              <a:latin typeface="Calibri"/>
              <a:ea typeface="Calibri"/>
              <a:cs typeface="Calibri"/>
              <a:sym typeface="Calibri"/>
            </a:endParaRPr>
          </a:p>
        </p:txBody>
      </p:sp>
      <p:pic>
        <p:nvPicPr>
          <p:cNvPr id="403" name="Google Shape;403;p46"/>
          <p:cNvPicPr preferRelativeResize="0"/>
          <p:nvPr/>
        </p:nvPicPr>
        <p:blipFill>
          <a:blip r:embed="rId4">
            <a:alphaModFix/>
          </a:blip>
          <a:stretch>
            <a:fillRect/>
          </a:stretch>
        </p:blipFill>
        <p:spPr>
          <a:xfrm>
            <a:off x="152400" y="3550353"/>
            <a:ext cx="8839204" cy="1080687"/>
          </a:xfrm>
          <a:prstGeom prst="rect">
            <a:avLst/>
          </a:prstGeom>
          <a:noFill/>
          <a:ln>
            <a:noFill/>
          </a:ln>
        </p:spPr>
      </p:pic>
      <p:pic>
        <p:nvPicPr>
          <p:cNvPr id="404" name="Google Shape;404;p46"/>
          <p:cNvPicPr preferRelativeResize="0"/>
          <p:nvPr/>
        </p:nvPicPr>
        <p:blipFill>
          <a:blip r:embed="rId5">
            <a:alphaModFix/>
          </a:blip>
          <a:stretch>
            <a:fillRect/>
          </a:stretch>
        </p:blipFill>
        <p:spPr>
          <a:xfrm>
            <a:off x="152400" y="1534053"/>
            <a:ext cx="8839200" cy="1513840"/>
          </a:xfrm>
          <a:prstGeom prst="rect">
            <a:avLst/>
          </a:prstGeom>
          <a:noFill/>
          <a:ln>
            <a:noFill/>
          </a:ln>
        </p:spPr>
      </p:pic>
      <p:sp>
        <p:nvSpPr>
          <p:cNvPr id="405" name="Google Shape;405;p46"/>
          <p:cNvSpPr txBox="1"/>
          <p:nvPr/>
        </p:nvSpPr>
        <p:spPr>
          <a:xfrm>
            <a:off x="152400" y="1076850"/>
            <a:ext cx="554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MCU:</a:t>
            </a:r>
            <a:endParaRPr sz="2200">
              <a:solidFill>
                <a:schemeClr val="dk1"/>
              </a:solidFill>
              <a:latin typeface="Calibri"/>
              <a:ea typeface="Calibri"/>
              <a:cs typeface="Calibri"/>
              <a:sym typeface="Calibri"/>
            </a:endParaRPr>
          </a:p>
        </p:txBody>
      </p:sp>
      <p:sp>
        <p:nvSpPr>
          <p:cNvPr id="406" name="Google Shape;406;p46"/>
          <p:cNvSpPr txBox="1"/>
          <p:nvPr/>
        </p:nvSpPr>
        <p:spPr>
          <a:xfrm>
            <a:off x="152400" y="3097875"/>
            <a:ext cx="554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Varactor:</a:t>
            </a:r>
            <a:endParaRPr sz="22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7"/>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12" name="Google Shape;412;p4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29</a:t>
            </a:fld>
            <a:endParaRPr/>
          </a:p>
        </p:txBody>
      </p:sp>
      <p:sp>
        <p:nvSpPr>
          <p:cNvPr id="413" name="Google Shape;413;p4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Decision Matrices Cont.</a:t>
            </a:r>
            <a:endParaRPr sz="3600" b="0" i="0" u="none" strike="noStrike" cap="none">
              <a:solidFill>
                <a:schemeClr val="lt1"/>
              </a:solidFill>
              <a:latin typeface="Calibri"/>
              <a:ea typeface="Calibri"/>
              <a:cs typeface="Calibri"/>
              <a:sym typeface="Calibri"/>
            </a:endParaRPr>
          </a:p>
        </p:txBody>
      </p:sp>
      <p:pic>
        <p:nvPicPr>
          <p:cNvPr id="414" name="Google Shape;414;p47"/>
          <p:cNvPicPr preferRelativeResize="0"/>
          <p:nvPr/>
        </p:nvPicPr>
        <p:blipFill>
          <a:blip r:embed="rId4">
            <a:alphaModFix/>
          </a:blip>
          <a:stretch>
            <a:fillRect/>
          </a:stretch>
        </p:blipFill>
        <p:spPr>
          <a:xfrm>
            <a:off x="184525" y="1511774"/>
            <a:ext cx="8530126" cy="1523702"/>
          </a:xfrm>
          <a:prstGeom prst="rect">
            <a:avLst/>
          </a:prstGeom>
          <a:noFill/>
          <a:ln>
            <a:noFill/>
          </a:ln>
        </p:spPr>
      </p:pic>
      <p:sp>
        <p:nvSpPr>
          <p:cNvPr id="415" name="Google Shape;415;p47"/>
          <p:cNvSpPr txBox="1"/>
          <p:nvPr/>
        </p:nvSpPr>
        <p:spPr>
          <a:xfrm>
            <a:off x="152400" y="1076850"/>
            <a:ext cx="554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Boost Converter:</a:t>
            </a:r>
            <a:endParaRPr sz="22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36" name="Google Shape;136;p2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a:t>
            </a:fld>
            <a:endParaRPr/>
          </a:p>
        </p:txBody>
      </p:sp>
      <p:sp>
        <p:nvSpPr>
          <p:cNvPr id="137" name="Google Shape;137;p21"/>
          <p:cNvSpPr txBox="1">
            <a:spLocks noGrp="1"/>
          </p:cNvSpPr>
          <p:nvPr>
            <p:ph type="title"/>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Overview</a:t>
            </a:r>
            <a:endParaRPr/>
          </a:p>
        </p:txBody>
      </p:sp>
      <p:sp>
        <p:nvSpPr>
          <p:cNvPr id="138" name="Google Shape;138;p21"/>
          <p:cNvSpPr txBox="1"/>
          <p:nvPr/>
        </p:nvSpPr>
        <p:spPr>
          <a:xfrm>
            <a:off x="442650" y="1076850"/>
            <a:ext cx="8258700" cy="39255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Calibri"/>
              <a:buChar char="●"/>
            </a:pPr>
            <a:r>
              <a:rPr lang="en-US" sz="1900" b="1">
                <a:solidFill>
                  <a:schemeClr val="dk1"/>
                </a:solidFill>
                <a:latin typeface="Calibri"/>
                <a:ea typeface="Calibri"/>
                <a:cs typeface="Calibri"/>
                <a:sym typeface="Calibri"/>
              </a:rPr>
              <a:t>Project Introduction</a:t>
            </a:r>
            <a:endParaRPr sz="1900" b="1">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Problem Statement</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Value Proposition</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Existing Solutions/Proposed Solution</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Marketing and Engineering Requirements</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Challenges and Risks</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Estimated Scheduling/Budget</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b="1">
                <a:solidFill>
                  <a:schemeClr val="dk1"/>
                </a:solidFill>
                <a:latin typeface="Calibri"/>
                <a:ea typeface="Calibri"/>
                <a:cs typeface="Calibri"/>
                <a:sym typeface="Calibri"/>
              </a:rPr>
              <a:t>Hardware Overview</a:t>
            </a:r>
            <a:endParaRPr sz="1900" b="1">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Matching Network</a:t>
            </a:r>
            <a:endParaRPr sz="1900">
              <a:solidFill>
                <a:schemeClr val="dk1"/>
              </a:solidFill>
              <a:latin typeface="Calibri"/>
              <a:ea typeface="Calibri"/>
              <a:cs typeface="Calibri"/>
              <a:sym typeface="Calibri"/>
            </a:endParaRPr>
          </a:p>
          <a:p>
            <a:pPr marL="1371600" lvl="2"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Impedance matching overview, varactor diodes</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DACs and I2C</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Voltage Translation Circuit</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Software Defined Radio</a:t>
            </a:r>
            <a:endParaRPr sz="19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21" name="Google Shape;421;p4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30</a:t>
            </a:fld>
            <a:endParaRPr/>
          </a:p>
        </p:txBody>
      </p:sp>
      <p:sp>
        <p:nvSpPr>
          <p:cNvPr id="422" name="Google Shape;422;p48"/>
          <p:cNvSpPr txBox="1"/>
          <p:nvPr/>
        </p:nvSpPr>
        <p:spPr>
          <a:xfrm>
            <a:off x="3039514" y="-15240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Summary</a:t>
            </a:r>
            <a:r>
              <a:rPr lang="en-US" sz="3600" b="0" i="0" u="none" strike="noStrike" cap="none">
                <a:solidFill>
                  <a:schemeClr val="lt1"/>
                </a:solidFill>
                <a:latin typeface="Calibri"/>
                <a:ea typeface="Calibri"/>
                <a:cs typeface="Calibri"/>
                <a:sym typeface="Calibri"/>
              </a:rPr>
              <a:t> of Tests Conducted</a:t>
            </a:r>
            <a:endParaRPr sz="3600" b="0" i="0" u="none" strike="noStrike" cap="none">
              <a:solidFill>
                <a:schemeClr val="lt1"/>
              </a:solidFill>
              <a:latin typeface="Calibri"/>
              <a:ea typeface="Calibri"/>
              <a:cs typeface="Calibri"/>
              <a:sym typeface="Calibri"/>
            </a:endParaRPr>
          </a:p>
        </p:txBody>
      </p:sp>
      <p:graphicFrame>
        <p:nvGraphicFramePr>
          <p:cNvPr id="423" name="Google Shape;423;p48"/>
          <p:cNvGraphicFramePr/>
          <p:nvPr/>
        </p:nvGraphicFramePr>
        <p:xfrm>
          <a:off x="472700" y="1155825"/>
          <a:ext cx="3000000" cy="3000000"/>
        </p:xfrm>
        <a:graphic>
          <a:graphicData uri="http://schemas.openxmlformats.org/drawingml/2006/table">
            <a:tbl>
              <a:tblPr>
                <a:noFill/>
                <a:tableStyleId>{7D69F866-B312-4DAF-8783-447740A9DBE5}</a:tableStyleId>
              </a:tblPr>
              <a:tblGrid>
                <a:gridCol w="1195250">
                  <a:extLst>
                    <a:ext uri="{9D8B030D-6E8A-4147-A177-3AD203B41FA5}">
                      <a16:colId xmlns:a16="http://schemas.microsoft.com/office/drawing/2014/main" val="20000"/>
                    </a:ext>
                  </a:extLst>
                </a:gridCol>
                <a:gridCol w="2306450">
                  <a:extLst>
                    <a:ext uri="{9D8B030D-6E8A-4147-A177-3AD203B41FA5}">
                      <a16:colId xmlns:a16="http://schemas.microsoft.com/office/drawing/2014/main" val="20001"/>
                    </a:ext>
                  </a:extLst>
                </a:gridCol>
                <a:gridCol w="1473050">
                  <a:extLst>
                    <a:ext uri="{9D8B030D-6E8A-4147-A177-3AD203B41FA5}">
                      <a16:colId xmlns:a16="http://schemas.microsoft.com/office/drawing/2014/main" val="20002"/>
                    </a:ext>
                  </a:extLst>
                </a:gridCol>
                <a:gridCol w="1237350">
                  <a:extLst>
                    <a:ext uri="{9D8B030D-6E8A-4147-A177-3AD203B41FA5}">
                      <a16:colId xmlns:a16="http://schemas.microsoft.com/office/drawing/2014/main" val="20003"/>
                    </a:ext>
                  </a:extLst>
                </a:gridCol>
                <a:gridCol w="170032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US"/>
                        <a:t>Test Number</a:t>
                      </a:r>
                      <a:endParaRPr/>
                    </a:p>
                  </a:txBody>
                  <a:tcPr marL="91425" marR="91425" marT="91425" marB="91425"/>
                </a:tc>
                <a:tc>
                  <a:txBody>
                    <a:bodyPr/>
                    <a:lstStyle/>
                    <a:p>
                      <a:pPr marL="0" lvl="0" indent="0" algn="ctr" rtl="0">
                        <a:spcBef>
                          <a:spcPts val="0"/>
                        </a:spcBef>
                        <a:spcAft>
                          <a:spcPts val="0"/>
                        </a:spcAft>
                        <a:buNone/>
                      </a:pPr>
                      <a:r>
                        <a:rPr lang="en-US"/>
                        <a:t>Test Objective</a:t>
                      </a:r>
                      <a:endParaRPr/>
                    </a:p>
                  </a:txBody>
                  <a:tcPr marL="91425" marR="91425" marT="91425" marB="91425"/>
                </a:tc>
                <a:tc>
                  <a:txBody>
                    <a:bodyPr/>
                    <a:lstStyle/>
                    <a:p>
                      <a:pPr marL="0" lvl="0" indent="0" algn="ctr" rtl="0">
                        <a:spcBef>
                          <a:spcPts val="0"/>
                        </a:spcBef>
                        <a:spcAft>
                          <a:spcPts val="0"/>
                        </a:spcAft>
                        <a:buNone/>
                      </a:pPr>
                      <a:r>
                        <a:rPr lang="en-US"/>
                        <a:t>Related ER</a:t>
                      </a:r>
                      <a:endParaRPr/>
                    </a:p>
                  </a:txBody>
                  <a:tcPr marL="91425" marR="91425" marT="91425" marB="91425"/>
                </a:tc>
                <a:tc>
                  <a:txBody>
                    <a:bodyPr/>
                    <a:lstStyle/>
                    <a:p>
                      <a:pPr marL="0" lvl="0" indent="0" algn="ctr" rtl="0">
                        <a:spcBef>
                          <a:spcPts val="0"/>
                        </a:spcBef>
                        <a:spcAft>
                          <a:spcPts val="0"/>
                        </a:spcAft>
                        <a:buNone/>
                      </a:pPr>
                      <a:r>
                        <a:rPr lang="en-US"/>
                        <a:t>Status</a:t>
                      </a:r>
                      <a:endParaRPr/>
                    </a:p>
                  </a:txBody>
                  <a:tcPr marL="91425" marR="91425" marT="91425" marB="91425"/>
                </a:tc>
                <a:tc>
                  <a:txBody>
                    <a:bodyPr/>
                    <a:lstStyle/>
                    <a:p>
                      <a:pPr marL="0" lvl="0" indent="0" algn="ctr" rtl="0">
                        <a:spcBef>
                          <a:spcPts val="0"/>
                        </a:spcBef>
                        <a:spcAft>
                          <a:spcPts val="0"/>
                        </a:spcAft>
                        <a:buNone/>
                      </a:pPr>
                      <a:r>
                        <a:rPr lang="en-US"/>
                        <a:t>Notes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200"/>
                        <a:t>FT.1</a:t>
                      </a:r>
                      <a:endParaRPr sz="1200"/>
                    </a:p>
                  </a:txBody>
                  <a:tcPr marL="91425" marR="91425" marT="91425" marB="91425"/>
                </a:tc>
                <a:tc>
                  <a:txBody>
                    <a:bodyPr/>
                    <a:lstStyle/>
                    <a:p>
                      <a:pPr marL="0" lvl="0" indent="0" algn="ctr" rtl="0">
                        <a:spcBef>
                          <a:spcPts val="0"/>
                        </a:spcBef>
                        <a:spcAft>
                          <a:spcPts val="0"/>
                        </a:spcAft>
                        <a:buNone/>
                      </a:pPr>
                      <a:r>
                        <a:rPr lang="en-US" sz="1200"/>
                        <a:t>Testing of the antenna</a:t>
                      </a:r>
                      <a:endParaRPr sz="1200"/>
                    </a:p>
                  </a:txBody>
                  <a:tcPr marL="91425" marR="91425" marT="91425" marB="91425"/>
                </a:tc>
                <a:tc>
                  <a:txBody>
                    <a:bodyPr/>
                    <a:lstStyle/>
                    <a:p>
                      <a:pPr marL="457200" lvl="0" indent="-457200" algn="ctr" rtl="0">
                        <a:spcBef>
                          <a:spcPts val="0"/>
                        </a:spcBef>
                        <a:spcAft>
                          <a:spcPts val="0"/>
                        </a:spcAft>
                        <a:buNone/>
                      </a:pPr>
                      <a:r>
                        <a:rPr lang="en-US" sz="1200">
                          <a:solidFill>
                            <a:schemeClr val="dk1"/>
                          </a:solidFill>
                          <a:highlight>
                            <a:schemeClr val="lt1"/>
                          </a:highlight>
                        </a:rPr>
                        <a:t>ER.1</a:t>
                      </a:r>
                      <a:endParaRPr sz="1200">
                        <a:solidFill>
                          <a:schemeClr val="dk1"/>
                        </a:solidFill>
                        <a:highlight>
                          <a:schemeClr val="lt1"/>
                        </a:highlight>
                      </a:endParaRPr>
                    </a:p>
                  </a:txBody>
                  <a:tcPr marL="91425" marR="91425" marT="91425" marB="91425"/>
                </a:tc>
                <a:tc>
                  <a:txBody>
                    <a:bodyPr/>
                    <a:lstStyle/>
                    <a:p>
                      <a:pPr marL="0" lvl="0" indent="0" algn="ctr" rtl="0">
                        <a:spcBef>
                          <a:spcPts val="0"/>
                        </a:spcBef>
                        <a:spcAft>
                          <a:spcPts val="0"/>
                        </a:spcAft>
                        <a:buNone/>
                      </a:pPr>
                      <a:r>
                        <a:rPr lang="en-US" sz="1200"/>
                        <a:t>Complete</a:t>
                      </a:r>
                      <a:endParaRPr sz="1200"/>
                    </a:p>
                  </a:txBody>
                  <a:tcPr marL="91425" marR="91425" marT="91425" marB="91425"/>
                </a:tc>
                <a:tc>
                  <a:txBody>
                    <a:bodyPr/>
                    <a:lstStyle/>
                    <a:p>
                      <a:pPr marL="0" lvl="0" indent="0" algn="ctr" rtl="0">
                        <a:spcBef>
                          <a:spcPts val="0"/>
                        </a:spcBef>
                        <a:spcAft>
                          <a:spcPts val="0"/>
                        </a:spcAft>
                        <a:buNone/>
                      </a:pPr>
                      <a:endParaRPr sz="1200">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200"/>
                        <a:t>FT.2</a:t>
                      </a:r>
                      <a:endParaRPr sz="1200"/>
                    </a:p>
                  </a:txBody>
                  <a:tcPr marL="91425" marR="91425" marT="91425" marB="91425">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Measure/simulate the self-resonant frequency of reactive components</a:t>
                      </a:r>
                      <a:endParaRPr sz="1200"/>
                    </a:p>
                  </a:txBody>
                  <a:tcPr marL="91425" marR="91425" marT="91425" marB="91425">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Clr>
                          <a:schemeClr val="dk1"/>
                        </a:buClr>
                        <a:buSzPts val="1100"/>
                        <a:buFont typeface="Arial"/>
                        <a:buNone/>
                      </a:pPr>
                      <a:r>
                        <a:rPr lang="en-US" sz="1200">
                          <a:solidFill>
                            <a:schemeClr val="dk1"/>
                          </a:solidFill>
                          <a:highlight>
                            <a:schemeClr val="lt1"/>
                          </a:highlight>
                        </a:rPr>
                        <a:t>ER.1, ER.3, ER.5</a:t>
                      </a:r>
                      <a:endParaRPr sz="1200">
                        <a:highlight>
                          <a:schemeClr val="lt1"/>
                        </a:highlight>
                      </a:endParaRPr>
                    </a:p>
                  </a:txBody>
                  <a:tcPr marL="91425" marR="91425" marT="91425" marB="91425">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Complete</a:t>
                      </a:r>
                      <a:endParaRPr sz="1200"/>
                    </a:p>
                  </a:txBody>
                  <a:tcPr marL="91425" marR="91425" marT="91425" marB="91425">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1200">
                          <a:solidFill>
                            <a:schemeClr val="dk1"/>
                          </a:solidFill>
                        </a:rPr>
                        <a:t>Expected &gt;1.8 GHz</a:t>
                      </a:r>
                      <a:endParaRPr sz="1200"/>
                    </a:p>
                  </a:txBody>
                  <a:tcPr marL="91425" marR="91425" marT="91425" marB="91425"/>
                </a:tc>
                <a:extLst>
                  <a:ext uri="{0D108BD9-81ED-4DB2-BD59-A6C34878D82A}">
                    <a16:rowId xmlns:a16="http://schemas.microsoft.com/office/drawing/2014/main" val="10002"/>
                  </a:ext>
                </a:extLst>
              </a:tr>
              <a:tr h="381000">
                <a:tc>
                  <a:txBody>
                    <a:bodyPr/>
                    <a:lstStyle/>
                    <a:p>
                      <a:pPr marL="457200" lvl="0" indent="-457200" algn="ctr" rtl="0">
                        <a:spcBef>
                          <a:spcPts val="0"/>
                        </a:spcBef>
                        <a:spcAft>
                          <a:spcPts val="0"/>
                        </a:spcAft>
                        <a:buNone/>
                      </a:pPr>
                      <a:r>
                        <a:rPr lang="en-US" sz="1200"/>
                        <a:t>FT.3</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US" sz="1200"/>
                        <a:t>Testing of the matching network</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Clr>
                          <a:schemeClr val="dk1"/>
                        </a:buClr>
                        <a:buSzPts val="1100"/>
                        <a:buFont typeface="Arial"/>
                        <a:buNone/>
                      </a:pPr>
                      <a:r>
                        <a:rPr lang="en-US" sz="1200">
                          <a:solidFill>
                            <a:schemeClr val="dk1"/>
                          </a:solidFill>
                          <a:highlight>
                            <a:schemeClr val="lt1"/>
                          </a:highlight>
                        </a:rPr>
                        <a:t>ER.1, ER.3</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endParaRPr sz="1200">
                        <a:solidFill>
                          <a:schemeClr val="dk1"/>
                        </a:solidFill>
                      </a:endParaRPr>
                    </a:p>
                  </a:txBody>
                  <a:tcPr marL="91425" marR="91425" marT="91425" marB="91425">
                    <a:lnL w="6350" cap="flat" cmpd="sng">
                      <a:solidFill>
                        <a:srgbClr val="000000"/>
                      </a:solidFill>
                      <a:prstDash val="solid"/>
                      <a:round/>
                      <a:headEnd type="none" w="sm" len="sm"/>
                      <a:tailEnd type="none" w="sm" len="sm"/>
                    </a:lnL>
                  </a:tcPr>
                </a:tc>
                <a:extLst>
                  <a:ext uri="{0D108BD9-81ED-4DB2-BD59-A6C34878D82A}">
                    <a16:rowId xmlns:a16="http://schemas.microsoft.com/office/drawing/2014/main" val="10003"/>
                  </a:ext>
                </a:extLst>
              </a:tr>
              <a:tr h="381000">
                <a:tc>
                  <a:txBody>
                    <a:bodyPr/>
                    <a:lstStyle/>
                    <a:p>
                      <a:pPr marL="457200" lvl="0" indent="-457200" algn="ctr" rtl="0">
                        <a:spcBef>
                          <a:spcPts val="0"/>
                        </a:spcBef>
                        <a:spcAft>
                          <a:spcPts val="0"/>
                        </a:spcAft>
                        <a:buNone/>
                      </a:pPr>
                      <a:r>
                        <a:rPr lang="en-US" sz="1200"/>
                        <a:t>FT.4</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US" sz="1200"/>
                        <a:t>Testing of the DACs</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highlight>
                            <a:schemeClr val="lt1"/>
                          </a:highlight>
                        </a:rPr>
                        <a:t>ER.2, ER.4</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US" sz="1200">
                          <a:solidFill>
                            <a:schemeClr val="dk1"/>
                          </a:solidFill>
                        </a:rPr>
                        <a:t>DAC outputs were &lt;0.5% from expected</a:t>
                      </a:r>
                      <a:endParaRPr sz="1200">
                        <a:solidFill>
                          <a:schemeClr val="dk1"/>
                        </a:solidFill>
                      </a:endParaRPr>
                    </a:p>
                  </a:txBody>
                  <a:tcPr marL="91425" marR="91425" marT="91425" marB="91425">
                    <a:lnL w="6350" cap="flat" cmpd="sng">
                      <a:solidFill>
                        <a:srgbClr val="000000"/>
                      </a:solidFill>
                      <a:prstDash val="solid"/>
                      <a:round/>
                      <a:headEnd type="none" w="sm" len="sm"/>
                      <a:tailEnd type="none" w="sm" len="sm"/>
                    </a:lnL>
                  </a:tcPr>
                </a:tc>
                <a:extLst>
                  <a:ext uri="{0D108BD9-81ED-4DB2-BD59-A6C34878D82A}">
                    <a16:rowId xmlns:a16="http://schemas.microsoft.com/office/drawing/2014/main" val="10004"/>
                  </a:ext>
                </a:extLst>
              </a:tr>
              <a:tr h="381000">
                <a:tc>
                  <a:txBody>
                    <a:bodyPr/>
                    <a:lstStyle/>
                    <a:p>
                      <a:pPr marL="457200" lvl="0" indent="-457200" algn="ctr" rtl="0">
                        <a:spcBef>
                          <a:spcPts val="0"/>
                        </a:spcBef>
                        <a:spcAft>
                          <a:spcPts val="0"/>
                        </a:spcAft>
                        <a:buNone/>
                      </a:pPr>
                      <a:r>
                        <a:rPr lang="en-US" sz="1200"/>
                        <a:t>FT.5</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US" sz="1200"/>
                        <a:t>Testing the voltage translation circuit</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highlight>
                            <a:schemeClr val="lt1"/>
                          </a:highlight>
                        </a:rPr>
                        <a:t>ER.2</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endParaRPr sz="1200">
                        <a:solidFill>
                          <a:schemeClr val="dk1"/>
                        </a:solidFill>
                      </a:endParaRPr>
                    </a:p>
                  </a:txBody>
                  <a:tcPr marL="91425" marR="91425" marT="91425" marB="91425">
                    <a:lnL w="6350" cap="flat" cmpd="sng">
                      <a:solidFill>
                        <a:srgbClr val="000000"/>
                      </a:solidFill>
                      <a:prstDash val="solid"/>
                      <a:round/>
                      <a:headEnd type="none" w="sm" len="sm"/>
                      <a:tailEnd type="none" w="sm" len="sm"/>
                    </a:lnL>
                  </a:tcPr>
                </a:tc>
                <a:extLst>
                  <a:ext uri="{0D108BD9-81ED-4DB2-BD59-A6C34878D82A}">
                    <a16:rowId xmlns:a16="http://schemas.microsoft.com/office/drawing/2014/main" val="10005"/>
                  </a:ext>
                </a:extLst>
              </a:tr>
              <a:tr h="381000">
                <a:tc>
                  <a:txBody>
                    <a:bodyPr/>
                    <a:lstStyle/>
                    <a:p>
                      <a:pPr marL="457200" lvl="0" indent="-457200" algn="ctr" rtl="0">
                        <a:spcBef>
                          <a:spcPts val="0"/>
                        </a:spcBef>
                        <a:spcAft>
                          <a:spcPts val="0"/>
                        </a:spcAft>
                        <a:buNone/>
                      </a:pPr>
                      <a:r>
                        <a:rPr lang="en-US" sz="1200"/>
                        <a:t>FT.6</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US" sz="1200"/>
                        <a:t>Test microcontroller algorithm</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highlight>
                            <a:schemeClr val="lt1"/>
                          </a:highlight>
                        </a:rPr>
                        <a:t>ER.1, ER.3</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457200" lvl="0" indent="-45720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Clr>
                          <a:schemeClr val="dk1"/>
                        </a:buClr>
                        <a:buSzPts val="1100"/>
                        <a:buFont typeface="Arial"/>
                        <a:buNone/>
                      </a:pPr>
                      <a:r>
                        <a:rPr lang="en-US" sz="1200">
                          <a:solidFill>
                            <a:schemeClr val="dk1"/>
                          </a:solidFill>
                        </a:rPr>
                        <a:t>Expected return loss of no less than 20dB</a:t>
                      </a:r>
                      <a:endParaRPr sz="1200"/>
                    </a:p>
                  </a:txBody>
                  <a:tcPr marL="91425" marR="91425" marT="91425" marB="91425">
                    <a:lnL w="6350" cap="flat" cmpd="sng">
                      <a:solidFill>
                        <a:srgbClr val="000000"/>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29" name="Google Shape;429;p4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31</a:t>
            </a:fld>
            <a:endParaRPr/>
          </a:p>
        </p:txBody>
      </p:sp>
      <p:sp>
        <p:nvSpPr>
          <p:cNvPr id="430" name="Google Shape;430;p49"/>
          <p:cNvSpPr txBox="1"/>
          <p:nvPr/>
        </p:nvSpPr>
        <p:spPr>
          <a:xfrm>
            <a:off x="2756650" y="147825"/>
            <a:ext cx="60924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400">
                <a:solidFill>
                  <a:schemeClr val="lt1"/>
                </a:solidFill>
                <a:latin typeface="Calibri"/>
                <a:ea typeface="Calibri"/>
                <a:cs typeface="Calibri"/>
                <a:sym typeface="Calibri"/>
              </a:rPr>
              <a:t>Summary</a:t>
            </a:r>
            <a:r>
              <a:rPr lang="en-US" sz="3400" b="0" i="0" u="none" strike="noStrike" cap="none">
                <a:solidFill>
                  <a:schemeClr val="lt1"/>
                </a:solidFill>
                <a:latin typeface="Calibri"/>
                <a:ea typeface="Calibri"/>
                <a:cs typeface="Calibri"/>
                <a:sym typeface="Calibri"/>
              </a:rPr>
              <a:t> of Tests Conducted (cont.)</a:t>
            </a:r>
            <a:endParaRPr sz="3400" b="0" i="0" u="none" strike="noStrike" cap="none">
              <a:solidFill>
                <a:schemeClr val="lt1"/>
              </a:solidFill>
              <a:latin typeface="Calibri"/>
              <a:ea typeface="Calibri"/>
              <a:cs typeface="Calibri"/>
              <a:sym typeface="Calibri"/>
            </a:endParaRPr>
          </a:p>
        </p:txBody>
      </p:sp>
      <p:graphicFrame>
        <p:nvGraphicFramePr>
          <p:cNvPr id="431" name="Google Shape;431;p49"/>
          <p:cNvGraphicFramePr/>
          <p:nvPr/>
        </p:nvGraphicFramePr>
        <p:xfrm>
          <a:off x="472700" y="1155825"/>
          <a:ext cx="3000000" cy="3000000"/>
        </p:xfrm>
        <a:graphic>
          <a:graphicData uri="http://schemas.openxmlformats.org/drawingml/2006/table">
            <a:tbl>
              <a:tblPr>
                <a:noFill/>
                <a:tableStyleId>{7D69F866-B312-4DAF-8783-447740A9DBE5}</a:tableStyleId>
              </a:tblPr>
              <a:tblGrid>
                <a:gridCol w="1195250">
                  <a:extLst>
                    <a:ext uri="{9D8B030D-6E8A-4147-A177-3AD203B41FA5}">
                      <a16:colId xmlns:a16="http://schemas.microsoft.com/office/drawing/2014/main" val="20000"/>
                    </a:ext>
                  </a:extLst>
                </a:gridCol>
                <a:gridCol w="2306450">
                  <a:extLst>
                    <a:ext uri="{9D8B030D-6E8A-4147-A177-3AD203B41FA5}">
                      <a16:colId xmlns:a16="http://schemas.microsoft.com/office/drawing/2014/main" val="20001"/>
                    </a:ext>
                  </a:extLst>
                </a:gridCol>
                <a:gridCol w="1473050">
                  <a:extLst>
                    <a:ext uri="{9D8B030D-6E8A-4147-A177-3AD203B41FA5}">
                      <a16:colId xmlns:a16="http://schemas.microsoft.com/office/drawing/2014/main" val="20002"/>
                    </a:ext>
                  </a:extLst>
                </a:gridCol>
                <a:gridCol w="1237350">
                  <a:extLst>
                    <a:ext uri="{9D8B030D-6E8A-4147-A177-3AD203B41FA5}">
                      <a16:colId xmlns:a16="http://schemas.microsoft.com/office/drawing/2014/main" val="20003"/>
                    </a:ext>
                  </a:extLst>
                </a:gridCol>
                <a:gridCol w="170032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US"/>
                        <a:t>Test Number</a:t>
                      </a:r>
                      <a:endParaRPr/>
                    </a:p>
                  </a:txBody>
                  <a:tcPr marL="91425" marR="91425" marT="91425" marB="91425"/>
                </a:tc>
                <a:tc>
                  <a:txBody>
                    <a:bodyPr/>
                    <a:lstStyle/>
                    <a:p>
                      <a:pPr marL="0" lvl="0" indent="0" algn="ctr" rtl="0">
                        <a:spcBef>
                          <a:spcPts val="0"/>
                        </a:spcBef>
                        <a:spcAft>
                          <a:spcPts val="0"/>
                        </a:spcAft>
                        <a:buNone/>
                      </a:pPr>
                      <a:r>
                        <a:rPr lang="en-US"/>
                        <a:t>Test Objective</a:t>
                      </a:r>
                      <a:endParaRPr/>
                    </a:p>
                  </a:txBody>
                  <a:tcPr marL="91425" marR="91425" marT="91425" marB="91425"/>
                </a:tc>
                <a:tc>
                  <a:txBody>
                    <a:bodyPr/>
                    <a:lstStyle/>
                    <a:p>
                      <a:pPr marL="0" lvl="0" indent="0" algn="ctr" rtl="0">
                        <a:spcBef>
                          <a:spcPts val="0"/>
                        </a:spcBef>
                        <a:spcAft>
                          <a:spcPts val="0"/>
                        </a:spcAft>
                        <a:buNone/>
                      </a:pPr>
                      <a:r>
                        <a:rPr lang="en-US"/>
                        <a:t>Related ER</a:t>
                      </a:r>
                      <a:endParaRPr/>
                    </a:p>
                  </a:txBody>
                  <a:tcPr marL="91425" marR="91425" marT="91425" marB="91425"/>
                </a:tc>
                <a:tc>
                  <a:txBody>
                    <a:bodyPr/>
                    <a:lstStyle/>
                    <a:p>
                      <a:pPr marL="0" lvl="0" indent="0" algn="ctr" rtl="0">
                        <a:spcBef>
                          <a:spcPts val="0"/>
                        </a:spcBef>
                        <a:spcAft>
                          <a:spcPts val="0"/>
                        </a:spcAft>
                        <a:buNone/>
                      </a:pPr>
                      <a:r>
                        <a:rPr lang="en-US"/>
                        <a:t>Status</a:t>
                      </a:r>
                      <a:endParaRPr/>
                    </a:p>
                  </a:txBody>
                  <a:tcPr marL="91425" marR="91425" marT="91425" marB="91425"/>
                </a:tc>
                <a:tc>
                  <a:txBody>
                    <a:bodyPr/>
                    <a:lstStyle/>
                    <a:p>
                      <a:pPr marL="0" lvl="0" indent="0" algn="ctr" rtl="0">
                        <a:spcBef>
                          <a:spcPts val="0"/>
                        </a:spcBef>
                        <a:spcAft>
                          <a:spcPts val="0"/>
                        </a:spcAft>
                        <a:buNone/>
                      </a:pPr>
                      <a:r>
                        <a:rPr lang="en-US"/>
                        <a:t>Notes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200"/>
                        <a:t>FT.7</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US" sz="1200">
                          <a:solidFill>
                            <a:schemeClr val="dk1"/>
                          </a:solidFill>
                        </a:rPr>
                        <a:t>Testing SDR can measure return loss</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1200">
                          <a:highlight>
                            <a:schemeClr val="lt1"/>
                          </a:highlight>
                        </a:rPr>
                        <a:t>ER.1, ER.5</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endParaRPr sz="1200"/>
                    </a:p>
                  </a:txBody>
                  <a:tcPr marL="91425" marR="91425" marT="91425" marB="91425">
                    <a:lnL w="6350" cap="flat" cmpd="sng">
                      <a:solidFill>
                        <a:srgbClr val="000000"/>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200"/>
                        <a:t>ST.1</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Measure the total power consumption</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highlight>
                            <a:schemeClr val="lt1"/>
                          </a:highlight>
                        </a:rPr>
                        <a:t>ER.2</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Use a multimeter to measure the system power</a:t>
                      </a:r>
                      <a:endParaRPr sz="1200"/>
                    </a:p>
                  </a:txBody>
                  <a:tcPr marL="91425" marR="91425" marT="91425" marB="91425">
                    <a:lnL w="6350" cap="flat" cmpd="sng">
                      <a:solidFill>
                        <a:srgbClr val="000000"/>
                      </a:solidFill>
                      <a:prstDash val="solid"/>
                      <a:round/>
                      <a:headEnd type="none" w="sm" len="sm"/>
                      <a:tailEnd type="none" w="sm" len="sm"/>
                    </a:lnL>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200"/>
                        <a:t>ST.2</a:t>
                      </a:r>
                      <a:endParaRPr sz="1200"/>
                    </a:p>
                    <a:p>
                      <a:pPr marL="0" lvl="0" indent="0" algn="ctr" rtl="0">
                        <a:spcBef>
                          <a:spcPts val="0"/>
                        </a:spcBef>
                        <a:spcAft>
                          <a:spcPts val="0"/>
                        </a:spcAft>
                        <a:buNone/>
                      </a:pP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Determine how long the device takes to match an impedance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highlight>
                            <a:schemeClr val="lt1"/>
                          </a:highlight>
                        </a:rPr>
                        <a:t>ER.4</a:t>
                      </a:r>
                      <a:endParaRPr sz="1200">
                        <a:highlight>
                          <a:schemeClr val="lt1"/>
                        </a:highlight>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Complete</a:t>
                      </a:r>
                      <a:endParaRPr sz="1200"/>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200"/>
                        <a:t>Analyze output on scope</a:t>
                      </a:r>
                      <a:endParaRPr sz="1200">
                        <a:solidFill>
                          <a:schemeClr val="dk1"/>
                        </a:solidFill>
                      </a:endParaRPr>
                    </a:p>
                  </a:txBody>
                  <a:tcPr marL="68575" marR="68575" marT="0" marB="0">
                    <a:lnL w="6350" cap="flat" cmpd="sng">
                      <a:solidFill>
                        <a:srgbClr val="000000"/>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37" name="Google Shape;437;p50"/>
          <p:cNvSpPr txBox="1"/>
          <p:nvPr/>
        </p:nvSpPr>
        <p:spPr>
          <a:xfrm>
            <a:off x="312275" y="1122850"/>
            <a:ext cx="3072600" cy="5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highlight>
                  <a:schemeClr val="lt1"/>
                </a:highlight>
                <a:latin typeface="Calibri"/>
                <a:ea typeface="Calibri"/>
                <a:cs typeface="Calibri"/>
                <a:sym typeface="Calibri"/>
              </a:rPr>
              <a:t>Antenna Testing @ 1.8 GHz (S11)</a:t>
            </a:r>
            <a:endParaRPr sz="2800">
              <a:solidFill>
                <a:schemeClr val="dk1"/>
              </a:solidFill>
              <a:highlight>
                <a:schemeClr val="lt1"/>
              </a:highlight>
              <a:latin typeface="Calibri"/>
              <a:ea typeface="Calibri"/>
              <a:cs typeface="Calibri"/>
              <a:sym typeface="Calibri"/>
            </a:endParaRPr>
          </a:p>
        </p:txBody>
      </p:sp>
      <p:pic>
        <p:nvPicPr>
          <p:cNvPr id="438" name="Google Shape;438;p50"/>
          <p:cNvPicPr preferRelativeResize="0"/>
          <p:nvPr/>
        </p:nvPicPr>
        <p:blipFill>
          <a:blip r:embed="rId4">
            <a:alphaModFix/>
          </a:blip>
          <a:stretch>
            <a:fillRect/>
          </a:stretch>
        </p:blipFill>
        <p:spPr>
          <a:xfrm>
            <a:off x="4692450" y="1122853"/>
            <a:ext cx="2821386" cy="3761848"/>
          </a:xfrm>
          <a:prstGeom prst="rect">
            <a:avLst/>
          </a:prstGeom>
          <a:noFill/>
          <a:ln>
            <a:noFill/>
          </a:ln>
        </p:spPr>
      </p:pic>
      <p:sp>
        <p:nvSpPr>
          <p:cNvPr id="439" name="Google Shape;439;p5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32</a:t>
            </a:fld>
            <a:endParaRPr/>
          </a:p>
        </p:txBody>
      </p:sp>
      <p:pic>
        <p:nvPicPr>
          <p:cNvPr id="440" name="Google Shape;440;p50"/>
          <p:cNvPicPr preferRelativeResize="0"/>
          <p:nvPr/>
        </p:nvPicPr>
        <p:blipFill>
          <a:blip r:embed="rId5">
            <a:alphaModFix/>
          </a:blip>
          <a:stretch>
            <a:fillRect/>
          </a:stretch>
        </p:blipFill>
        <p:spPr>
          <a:xfrm>
            <a:off x="353700" y="2127800"/>
            <a:ext cx="2989750" cy="2809325"/>
          </a:xfrm>
          <a:prstGeom prst="rect">
            <a:avLst/>
          </a:prstGeom>
          <a:noFill/>
          <a:ln w="9525" cap="flat" cmpd="sng">
            <a:solidFill>
              <a:schemeClr val="dk2"/>
            </a:solidFill>
            <a:prstDash val="solid"/>
            <a:round/>
            <a:headEnd type="none" w="sm" len="sm"/>
            <a:tailEnd type="none" w="sm" len="sm"/>
          </a:ln>
        </p:spPr>
      </p:pic>
      <p:sp>
        <p:nvSpPr>
          <p:cNvPr id="441" name="Google Shape;441;p5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Antenna Characteristics (FT.1)</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47" name="Google Shape;447;p5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33</a:t>
            </a:fld>
            <a:endParaRPr/>
          </a:p>
        </p:txBody>
      </p:sp>
      <p:sp>
        <p:nvSpPr>
          <p:cNvPr id="448" name="Google Shape;448;p51"/>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Antenna Impedance</a:t>
            </a:r>
            <a:endParaRPr/>
          </a:p>
        </p:txBody>
      </p:sp>
      <p:pic>
        <p:nvPicPr>
          <p:cNvPr id="449" name="Google Shape;449;p51"/>
          <p:cNvPicPr preferRelativeResize="0"/>
          <p:nvPr/>
        </p:nvPicPr>
        <p:blipFill>
          <a:blip r:embed="rId4">
            <a:alphaModFix/>
          </a:blip>
          <a:stretch>
            <a:fillRect/>
          </a:stretch>
        </p:blipFill>
        <p:spPr>
          <a:xfrm>
            <a:off x="2437550" y="1005425"/>
            <a:ext cx="4268888" cy="4036349"/>
          </a:xfrm>
          <a:prstGeom prst="rect">
            <a:avLst/>
          </a:prstGeom>
          <a:noFill/>
          <a:ln>
            <a:noFill/>
          </a:ln>
        </p:spPr>
      </p:pic>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453"/>
        <p:cNvGrpSpPr/>
        <p:nvPr/>
      </p:nvGrpSpPr>
      <p:grpSpPr>
        <a:xfrm>
          <a:off x="0" y="0"/>
          <a:ext cx="0" cy="0"/>
          <a:chOff x="0" y="0"/>
          <a:chExt cx="0" cy="0"/>
        </a:xfrm>
      </p:grpSpPr>
      <p:pic>
        <p:nvPicPr>
          <p:cNvPr id="454" name="Google Shape;454;p5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55" name="Google Shape;455;p5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34</a:t>
            </a:fld>
            <a:endParaRPr/>
          </a:p>
        </p:txBody>
      </p:sp>
      <p:sp>
        <p:nvSpPr>
          <p:cNvPr id="456" name="Google Shape;456;p5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Stray Reactances</a:t>
            </a:r>
            <a:endParaRPr/>
          </a:p>
        </p:txBody>
      </p:sp>
      <p:sp>
        <p:nvSpPr>
          <p:cNvPr id="457" name="Google Shape;457;p52"/>
          <p:cNvSpPr txBox="1"/>
          <p:nvPr/>
        </p:nvSpPr>
        <p:spPr>
          <a:xfrm>
            <a:off x="398700" y="1190200"/>
            <a:ext cx="83568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Simply put, strays in RF are reactances that arise from the non-idealistic nature of real components.</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Usually undesirable as they are difficult to model and hard to predict; dependent on frequency, material, geometry, etc…</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Self-resonance is a direct consequence of strays, and refers to the frequency at which all reactive contributions to the impedance sum to zero (</a:t>
            </a:r>
            <a:r>
              <a:rPr lang="en-US" sz="2000" i="1">
                <a:solidFill>
                  <a:schemeClr val="dk1"/>
                </a:solidFill>
                <a:latin typeface="Calibri"/>
                <a:ea typeface="Calibri"/>
                <a:cs typeface="Calibri"/>
                <a:sym typeface="Calibri"/>
              </a:rPr>
              <a:t>Z</a:t>
            </a:r>
            <a:r>
              <a:rPr lang="en-US" sz="2000" i="1" baseline="-25000">
                <a:solidFill>
                  <a:schemeClr val="dk1"/>
                </a:solidFill>
                <a:latin typeface="Calibri"/>
                <a:ea typeface="Calibri"/>
                <a:cs typeface="Calibri"/>
                <a:sym typeface="Calibri"/>
              </a:rPr>
              <a:t>im</a:t>
            </a:r>
            <a:r>
              <a:rPr lang="en-US" sz="2000" i="1">
                <a:solidFill>
                  <a:schemeClr val="dk1"/>
                </a:solidFill>
                <a:latin typeface="Calibri"/>
                <a:ea typeface="Calibri"/>
                <a:cs typeface="Calibri"/>
                <a:sym typeface="Calibri"/>
              </a:rPr>
              <a:t> =  0).</a:t>
            </a:r>
            <a:r>
              <a:rPr lang="en-US" sz="2000">
                <a:solidFill>
                  <a:schemeClr val="dk1"/>
                </a:solidFill>
                <a:latin typeface="Calibri"/>
                <a:ea typeface="Calibri"/>
                <a:cs typeface="Calibri"/>
                <a:sym typeface="Calibri"/>
              </a:rPr>
              <a:t> Generally want components to operate well below SRF.</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63" name="Google Shape;463;p5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35</a:t>
            </a:fld>
            <a:endParaRPr/>
          </a:p>
        </p:txBody>
      </p:sp>
      <p:sp>
        <p:nvSpPr>
          <p:cNvPr id="464" name="Google Shape;464;p5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400">
                <a:solidFill>
                  <a:schemeClr val="lt1"/>
                </a:solidFill>
                <a:latin typeface="Calibri"/>
                <a:ea typeface="Calibri"/>
                <a:cs typeface="Calibri"/>
                <a:sym typeface="Calibri"/>
              </a:rPr>
              <a:t>Self-Resonance Simulation (FT.2)</a:t>
            </a:r>
            <a:endParaRPr sz="3400" b="0" i="0" u="none" strike="noStrike" cap="none">
              <a:solidFill>
                <a:schemeClr val="lt1"/>
              </a:solidFill>
              <a:latin typeface="Calibri"/>
              <a:ea typeface="Calibri"/>
              <a:cs typeface="Calibri"/>
              <a:sym typeface="Calibri"/>
            </a:endParaRPr>
          </a:p>
        </p:txBody>
      </p:sp>
      <p:sp>
        <p:nvSpPr>
          <p:cNvPr id="465" name="Google Shape;465;p53"/>
          <p:cNvSpPr txBox="1"/>
          <p:nvPr/>
        </p:nvSpPr>
        <p:spPr>
          <a:xfrm>
            <a:off x="6135250" y="1353175"/>
            <a:ext cx="2547300" cy="3414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a:solidFill>
                  <a:schemeClr val="dk1"/>
                </a:solidFill>
              </a:rPr>
              <a:t>AC decade sweep, 50MHz to 5GHz. 100mv source. </a:t>
            </a:r>
            <a:r>
              <a:rPr lang="en-US" sz="1600" b="1">
                <a:solidFill>
                  <a:schemeClr val="dk1"/>
                </a:solidFill>
              </a:rPr>
              <a:t>Zero RBV.</a:t>
            </a:r>
            <a:endParaRPr sz="1600">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None/>
            </a:pPr>
            <a:r>
              <a:rPr lang="en-US" sz="1600">
                <a:solidFill>
                  <a:schemeClr val="dk1"/>
                </a:solidFill>
              </a:rPr>
              <a:t>All models and values taken directly from the SMV1276-079LF datasheet.</a:t>
            </a:r>
            <a:endParaRPr sz="1600">
              <a:solidFill>
                <a:schemeClr val="dk1"/>
              </a:solidFill>
            </a:endParaRPr>
          </a:p>
        </p:txBody>
      </p:sp>
      <p:pic>
        <p:nvPicPr>
          <p:cNvPr id="466" name="Google Shape;466;p53"/>
          <p:cNvPicPr preferRelativeResize="0"/>
          <p:nvPr/>
        </p:nvPicPr>
        <p:blipFill>
          <a:blip r:embed="rId4">
            <a:alphaModFix/>
          </a:blip>
          <a:stretch>
            <a:fillRect/>
          </a:stretch>
        </p:blipFill>
        <p:spPr>
          <a:xfrm>
            <a:off x="513874" y="1353185"/>
            <a:ext cx="5337749" cy="3414100"/>
          </a:xfrm>
          <a:prstGeom prst="rect">
            <a:avLst/>
          </a:prstGeom>
          <a:noFill/>
          <a:ln>
            <a:noFill/>
          </a:ln>
        </p:spPr>
      </p:pic>
      <p:sp>
        <p:nvSpPr>
          <p:cNvPr id="467" name="Google Shape;467;p53"/>
          <p:cNvSpPr/>
          <p:nvPr/>
        </p:nvSpPr>
        <p:spPr>
          <a:xfrm>
            <a:off x="1456175" y="1466875"/>
            <a:ext cx="3276300" cy="16917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8" name="Google Shape;468;p53"/>
          <p:cNvSpPr txBox="1"/>
          <p:nvPr/>
        </p:nvSpPr>
        <p:spPr>
          <a:xfrm>
            <a:off x="580775" y="1718150"/>
            <a:ext cx="875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Cathode</a:t>
            </a:r>
            <a:endParaRPr sz="700">
              <a:solidFill>
                <a:schemeClr val="dk1"/>
              </a:solidFill>
              <a:latin typeface="Calibri"/>
              <a:ea typeface="Calibri"/>
              <a:cs typeface="Calibri"/>
              <a:sym typeface="Calibri"/>
            </a:endParaRPr>
          </a:p>
        </p:txBody>
      </p:sp>
      <p:sp>
        <p:nvSpPr>
          <p:cNvPr id="469" name="Google Shape;469;p53"/>
          <p:cNvSpPr txBox="1"/>
          <p:nvPr/>
        </p:nvSpPr>
        <p:spPr>
          <a:xfrm>
            <a:off x="4732475" y="1696250"/>
            <a:ext cx="875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Anode</a:t>
            </a:r>
            <a:endParaRPr sz="7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75" name="Google Shape;475;p5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36</a:t>
            </a:fld>
            <a:endParaRPr/>
          </a:p>
        </p:txBody>
      </p:sp>
      <p:sp>
        <p:nvSpPr>
          <p:cNvPr id="476" name="Google Shape;476;p5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2600">
                <a:solidFill>
                  <a:schemeClr val="lt1"/>
                </a:solidFill>
                <a:latin typeface="Calibri"/>
                <a:ea typeface="Calibri"/>
                <a:cs typeface="Calibri"/>
                <a:sym typeface="Calibri"/>
              </a:rPr>
              <a:t>Self-Resonance Simulation - Results (FT.2)</a:t>
            </a:r>
            <a:endParaRPr sz="2600" b="0" i="0" u="none" strike="noStrike" cap="none">
              <a:solidFill>
                <a:schemeClr val="lt1"/>
              </a:solidFill>
              <a:latin typeface="Calibri"/>
              <a:ea typeface="Calibri"/>
              <a:cs typeface="Calibri"/>
              <a:sym typeface="Calibri"/>
            </a:endParaRPr>
          </a:p>
        </p:txBody>
      </p:sp>
      <p:sp>
        <p:nvSpPr>
          <p:cNvPr id="477" name="Google Shape;477;p54"/>
          <p:cNvSpPr txBox="1"/>
          <p:nvPr/>
        </p:nvSpPr>
        <p:spPr>
          <a:xfrm>
            <a:off x="513875" y="1118950"/>
            <a:ext cx="8047800" cy="2335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600">
              <a:solidFill>
                <a:schemeClr val="dk1"/>
              </a:solidFill>
            </a:endParaRPr>
          </a:p>
        </p:txBody>
      </p:sp>
      <p:pic>
        <p:nvPicPr>
          <p:cNvPr id="478" name="Google Shape;478;p54"/>
          <p:cNvPicPr preferRelativeResize="0"/>
          <p:nvPr/>
        </p:nvPicPr>
        <p:blipFill>
          <a:blip r:embed="rId4">
            <a:alphaModFix/>
          </a:blip>
          <a:stretch>
            <a:fillRect/>
          </a:stretch>
        </p:blipFill>
        <p:spPr>
          <a:xfrm>
            <a:off x="149900" y="1118950"/>
            <a:ext cx="5310800" cy="3798926"/>
          </a:xfrm>
          <a:prstGeom prst="rect">
            <a:avLst/>
          </a:prstGeom>
          <a:noFill/>
          <a:ln>
            <a:noFill/>
          </a:ln>
        </p:spPr>
      </p:pic>
      <p:pic>
        <p:nvPicPr>
          <p:cNvPr id="479" name="Google Shape;479;p54"/>
          <p:cNvPicPr preferRelativeResize="0"/>
          <p:nvPr/>
        </p:nvPicPr>
        <p:blipFill>
          <a:blip r:embed="rId5">
            <a:alphaModFix/>
          </a:blip>
          <a:stretch>
            <a:fillRect/>
          </a:stretch>
        </p:blipFill>
        <p:spPr>
          <a:xfrm>
            <a:off x="5639000" y="1118950"/>
            <a:ext cx="3143251" cy="1257300"/>
          </a:xfrm>
          <a:prstGeom prst="rect">
            <a:avLst/>
          </a:prstGeom>
          <a:noFill/>
          <a:ln>
            <a:noFill/>
          </a:ln>
        </p:spPr>
      </p:pic>
      <p:sp>
        <p:nvSpPr>
          <p:cNvPr id="480" name="Google Shape;480;p54"/>
          <p:cNvSpPr txBox="1"/>
          <p:nvPr/>
        </p:nvSpPr>
        <p:spPr>
          <a:xfrm>
            <a:off x="5610600" y="2783900"/>
            <a:ext cx="3222900" cy="19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Results show self-resonance occurring at a much lower frequency than ideal; about 2.28 GHz. Mainly the result of package inductance.</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84"/>
        <p:cNvGrpSpPr/>
        <p:nvPr/>
      </p:nvGrpSpPr>
      <p:grpSpPr>
        <a:xfrm>
          <a:off x="0" y="0"/>
          <a:ext cx="0" cy="0"/>
          <a:chOff x="0" y="0"/>
          <a:chExt cx="0" cy="0"/>
        </a:xfrm>
      </p:grpSpPr>
      <p:pic>
        <p:nvPicPr>
          <p:cNvPr id="485" name="Google Shape;485;p55"/>
          <p:cNvPicPr preferRelativeResize="0"/>
          <p:nvPr/>
        </p:nvPicPr>
        <p:blipFill>
          <a:blip r:embed="rId3">
            <a:alphaModFix/>
          </a:blip>
          <a:stretch>
            <a:fillRect/>
          </a:stretch>
        </p:blipFill>
        <p:spPr>
          <a:xfrm>
            <a:off x="905925" y="1089875"/>
            <a:ext cx="7134650" cy="3516545"/>
          </a:xfrm>
          <a:prstGeom prst="rect">
            <a:avLst/>
          </a:prstGeom>
          <a:noFill/>
          <a:ln>
            <a:noFill/>
          </a:ln>
        </p:spPr>
      </p:pic>
      <p:pic>
        <p:nvPicPr>
          <p:cNvPr id="486" name="Google Shape;486;p55"/>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487" name="Google Shape;487;p55"/>
          <p:cNvSpPr txBox="1">
            <a:spLocks noGrp="1"/>
          </p:cNvSpPr>
          <p:nvPr>
            <p:ph type="title"/>
          </p:nvPr>
        </p:nvSpPr>
        <p:spPr>
          <a:xfrm>
            <a:off x="-11" y="484415"/>
            <a:ext cx="8578200" cy="1106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1600"/>
              <a:buFont typeface="Calibri"/>
              <a:buNone/>
            </a:pPr>
            <a:r>
              <a:rPr lang="en-US" sz="1600"/>
              <a:t>Basic Implementation of our System @ 30 MHz</a:t>
            </a:r>
            <a:br>
              <a:rPr lang="en-US" sz="1600"/>
            </a:br>
            <a:r>
              <a:rPr lang="en-US" sz="1600"/>
              <a:t>VERY high-level block diagram</a:t>
            </a:r>
            <a:endParaRPr sz="1600"/>
          </a:p>
        </p:txBody>
      </p:sp>
      <p:sp>
        <p:nvSpPr>
          <p:cNvPr id="488" name="Google Shape;488;p5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37</a:t>
            </a:fld>
            <a:endParaRPr/>
          </a:p>
        </p:txBody>
      </p:sp>
      <p:sp>
        <p:nvSpPr>
          <p:cNvPr id="489" name="Google Shape;489;p55"/>
          <p:cNvSpPr txBox="1"/>
          <p:nvPr/>
        </p:nvSpPr>
        <p:spPr>
          <a:xfrm>
            <a:off x="3015714" y="71625"/>
            <a:ext cx="5871600" cy="8574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lt1"/>
              </a:buClr>
              <a:buSzPts val="3600"/>
              <a:buFont typeface="Calibri"/>
              <a:buNone/>
            </a:pPr>
            <a:endParaRPr sz="3600">
              <a:solidFill>
                <a:schemeClr val="lt1"/>
              </a:solidFill>
              <a:latin typeface="Calibri"/>
              <a:ea typeface="Calibri"/>
              <a:cs typeface="Calibri"/>
              <a:sym typeface="Calibri"/>
            </a:endParaRPr>
          </a:p>
          <a:p>
            <a:pPr marL="0" marR="0" lvl="0" indent="0" algn="r" rtl="0">
              <a:lnSpc>
                <a:spcPct val="90000"/>
              </a:lnSpc>
              <a:spcBef>
                <a:spcPts val="0"/>
              </a:spcBef>
              <a:spcAft>
                <a:spcPts val="0"/>
              </a:spcAft>
              <a:buClr>
                <a:schemeClr val="lt1"/>
              </a:buClr>
              <a:buSzPts val="3600"/>
              <a:buFont typeface="Calibri"/>
              <a:buNone/>
            </a:pPr>
            <a:r>
              <a:rPr lang="en-US" sz="3100">
                <a:solidFill>
                  <a:schemeClr val="lt1"/>
                </a:solidFill>
                <a:latin typeface="Calibri"/>
                <a:ea typeface="Calibri"/>
                <a:cs typeface="Calibri"/>
                <a:sym typeface="Calibri"/>
              </a:rPr>
              <a:t>Testing of the Matching Network Frequency Scaled Version (FT.3)</a:t>
            </a:r>
            <a:endParaRPr sz="900"/>
          </a:p>
        </p:txBody>
      </p:sp>
      <p:cxnSp>
        <p:nvCxnSpPr>
          <p:cNvPr id="490" name="Google Shape;490;p55"/>
          <p:cNvCxnSpPr/>
          <p:nvPr/>
        </p:nvCxnSpPr>
        <p:spPr>
          <a:xfrm>
            <a:off x="6633350" y="1726325"/>
            <a:ext cx="3312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55"/>
          <p:cNvCxnSpPr/>
          <p:nvPr/>
        </p:nvCxnSpPr>
        <p:spPr>
          <a:xfrm>
            <a:off x="6964550" y="1726325"/>
            <a:ext cx="1200" cy="356100"/>
          </a:xfrm>
          <a:prstGeom prst="straightConnector1">
            <a:avLst/>
          </a:prstGeom>
          <a:noFill/>
          <a:ln w="9525" cap="flat" cmpd="sng">
            <a:solidFill>
              <a:schemeClr val="dk2"/>
            </a:solidFill>
            <a:prstDash val="solid"/>
            <a:round/>
            <a:headEnd type="none" w="med" len="med"/>
            <a:tailEnd type="none" w="med" len="med"/>
          </a:ln>
        </p:spPr>
      </p:cxnSp>
      <p:sp>
        <p:nvSpPr>
          <p:cNvPr id="492" name="Google Shape;492;p55"/>
          <p:cNvSpPr/>
          <p:nvPr/>
        </p:nvSpPr>
        <p:spPr>
          <a:xfrm rot="10800000">
            <a:off x="6888350" y="2081056"/>
            <a:ext cx="153600" cy="1419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496"/>
        <p:cNvGrpSpPr/>
        <p:nvPr/>
      </p:nvGrpSpPr>
      <p:grpSpPr>
        <a:xfrm>
          <a:off x="0" y="0"/>
          <a:ext cx="0" cy="0"/>
          <a:chOff x="0" y="0"/>
          <a:chExt cx="0" cy="0"/>
        </a:xfrm>
      </p:grpSpPr>
      <p:pic>
        <p:nvPicPr>
          <p:cNvPr id="497" name="Google Shape;497;p5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498" name="Google Shape;498;p56"/>
          <p:cNvSpPr txBox="1">
            <a:spLocks noGrp="1"/>
          </p:cNvSpPr>
          <p:nvPr>
            <p:ph type="title"/>
          </p:nvPr>
        </p:nvSpPr>
        <p:spPr>
          <a:xfrm>
            <a:off x="-11" y="484415"/>
            <a:ext cx="8578200" cy="1106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1600"/>
              <a:buFont typeface="Calibri"/>
              <a:buNone/>
            </a:pPr>
            <a:br>
              <a:rPr lang="en-US" sz="1600"/>
            </a:br>
            <a:endParaRPr sz="1600"/>
          </a:p>
        </p:txBody>
      </p:sp>
      <p:sp>
        <p:nvSpPr>
          <p:cNvPr id="499" name="Google Shape;499;p5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38</a:t>
            </a:fld>
            <a:endParaRPr/>
          </a:p>
        </p:txBody>
      </p:sp>
      <p:pic>
        <p:nvPicPr>
          <p:cNvPr id="500" name="Google Shape;500;p56"/>
          <p:cNvPicPr preferRelativeResize="0"/>
          <p:nvPr/>
        </p:nvPicPr>
        <p:blipFill>
          <a:blip r:embed="rId4">
            <a:alphaModFix/>
          </a:blip>
          <a:stretch>
            <a:fillRect/>
          </a:stretch>
        </p:blipFill>
        <p:spPr>
          <a:xfrm>
            <a:off x="2172600" y="1590515"/>
            <a:ext cx="4798799" cy="3248184"/>
          </a:xfrm>
          <a:prstGeom prst="rect">
            <a:avLst/>
          </a:prstGeom>
          <a:noFill/>
          <a:ln>
            <a:noFill/>
          </a:ln>
        </p:spPr>
      </p:pic>
      <p:cxnSp>
        <p:nvCxnSpPr>
          <p:cNvPr id="501" name="Google Shape;501;p56"/>
          <p:cNvCxnSpPr/>
          <p:nvPr/>
        </p:nvCxnSpPr>
        <p:spPr>
          <a:xfrm rot="10800000" flipH="1">
            <a:off x="1252750" y="3030250"/>
            <a:ext cx="1284900" cy="438900"/>
          </a:xfrm>
          <a:prstGeom prst="straightConnector1">
            <a:avLst/>
          </a:prstGeom>
          <a:noFill/>
          <a:ln w="28575" cap="flat" cmpd="sng">
            <a:solidFill>
              <a:srgbClr val="FF0000"/>
            </a:solidFill>
            <a:prstDash val="solid"/>
            <a:round/>
            <a:headEnd type="none" w="med" len="med"/>
            <a:tailEnd type="triangle" w="med" len="med"/>
          </a:ln>
        </p:spPr>
      </p:cxnSp>
      <p:cxnSp>
        <p:nvCxnSpPr>
          <p:cNvPr id="502" name="Google Shape;502;p56"/>
          <p:cNvCxnSpPr/>
          <p:nvPr/>
        </p:nvCxnSpPr>
        <p:spPr>
          <a:xfrm flipH="1">
            <a:off x="5846100" y="1873775"/>
            <a:ext cx="1531200" cy="267900"/>
          </a:xfrm>
          <a:prstGeom prst="straightConnector1">
            <a:avLst/>
          </a:prstGeom>
          <a:noFill/>
          <a:ln w="28575" cap="flat" cmpd="sng">
            <a:solidFill>
              <a:srgbClr val="FF0000"/>
            </a:solidFill>
            <a:prstDash val="solid"/>
            <a:round/>
            <a:headEnd type="none" w="med" len="med"/>
            <a:tailEnd type="triangle" w="med" len="med"/>
          </a:ln>
        </p:spPr>
      </p:cxnSp>
      <p:cxnSp>
        <p:nvCxnSpPr>
          <p:cNvPr id="503" name="Google Shape;503;p56"/>
          <p:cNvCxnSpPr/>
          <p:nvPr/>
        </p:nvCxnSpPr>
        <p:spPr>
          <a:xfrm rot="10800000">
            <a:off x="5632800" y="3140050"/>
            <a:ext cx="1605300" cy="1196400"/>
          </a:xfrm>
          <a:prstGeom prst="straightConnector1">
            <a:avLst/>
          </a:prstGeom>
          <a:noFill/>
          <a:ln w="28575" cap="flat" cmpd="sng">
            <a:solidFill>
              <a:srgbClr val="FF0000"/>
            </a:solidFill>
            <a:prstDash val="solid"/>
            <a:round/>
            <a:headEnd type="none" w="med" len="med"/>
            <a:tailEnd type="triangle" w="med" len="med"/>
          </a:ln>
        </p:spPr>
      </p:cxnSp>
      <p:cxnSp>
        <p:nvCxnSpPr>
          <p:cNvPr id="504" name="Google Shape;504;p56"/>
          <p:cNvCxnSpPr/>
          <p:nvPr/>
        </p:nvCxnSpPr>
        <p:spPr>
          <a:xfrm>
            <a:off x="1777400" y="2002250"/>
            <a:ext cx="2508900" cy="838200"/>
          </a:xfrm>
          <a:prstGeom prst="straightConnector1">
            <a:avLst/>
          </a:prstGeom>
          <a:noFill/>
          <a:ln w="28575" cap="flat" cmpd="sng">
            <a:solidFill>
              <a:srgbClr val="FF0000"/>
            </a:solidFill>
            <a:prstDash val="solid"/>
            <a:round/>
            <a:headEnd type="none" w="med" len="med"/>
            <a:tailEnd type="triangle" w="med" len="med"/>
          </a:ln>
        </p:spPr>
      </p:cxnSp>
      <p:cxnSp>
        <p:nvCxnSpPr>
          <p:cNvPr id="505" name="Google Shape;505;p56"/>
          <p:cNvCxnSpPr/>
          <p:nvPr/>
        </p:nvCxnSpPr>
        <p:spPr>
          <a:xfrm>
            <a:off x="1830950" y="2012975"/>
            <a:ext cx="2993100" cy="605100"/>
          </a:xfrm>
          <a:prstGeom prst="straightConnector1">
            <a:avLst/>
          </a:prstGeom>
          <a:noFill/>
          <a:ln w="28575" cap="flat" cmpd="sng">
            <a:solidFill>
              <a:srgbClr val="FF0000"/>
            </a:solidFill>
            <a:prstDash val="solid"/>
            <a:round/>
            <a:headEnd type="none" w="med" len="med"/>
            <a:tailEnd type="triangle" w="med" len="med"/>
          </a:ln>
        </p:spPr>
      </p:cxnSp>
      <p:cxnSp>
        <p:nvCxnSpPr>
          <p:cNvPr id="506" name="Google Shape;506;p56"/>
          <p:cNvCxnSpPr/>
          <p:nvPr/>
        </p:nvCxnSpPr>
        <p:spPr>
          <a:xfrm rot="10800000">
            <a:off x="3997125" y="4199550"/>
            <a:ext cx="3251700" cy="147600"/>
          </a:xfrm>
          <a:prstGeom prst="straightConnector1">
            <a:avLst/>
          </a:prstGeom>
          <a:noFill/>
          <a:ln w="28575" cap="flat" cmpd="sng">
            <a:solidFill>
              <a:srgbClr val="FF0000"/>
            </a:solidFill>
            <a:prstDash val="solid"/>
            <a:round/>
            <a:headEnd type="none" w="med" len="med"/>
            <a:tailEnd type="triangle" w="med" len="med"/>
          </a:ln>
        </p:spPr>
      </p:cxnSp>
      <p:sp>
        <p:nvSpPr>
          <p:cNvPr id="507" name="Google Shape;507;p56"/>
          <p:cNvSpPr txBox="1"/>
          <p:nvPr/>
        </p:nvSpPr>
        <p:spPr>
          <a:xfrm>
            <a:off x="738675" y="3265700"/>
            <a:ext cx="56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V1</a:t>
            </a:r>
            <a:endParaRPr sz="2400">
              <a:solidFill>
                <a:schemeClr val="dk1"/>
              </a:solidFill>
              <a:latin typeface="Calibri"/>
              <a:ea typeface="Calibri"/>
              <a:cs typeface="Calibri"/>
              <a:sym typeface="Calibri"/>
            </a:endParaRPr>
          </a:p>
        </p:txBody>
      </p:sp>
      <p:sp>
        <p:nvSpPr>
          <p:cNvPr id="508" name="Google Shape;508;p56"/>
          <p:cNvSpPr txBox="1"/>
          <p:nvPr/>
        </p:nvSpPr>
        <p:spPr>
          <a:xfrm>
            <a:off x="7377300" y="1590525"/>
            <a:ext cx="56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V2</a:t>
            </a:r>
            <a:endParaRPr sz="2400">
              <a:solidFill>
                <a:schemeClr val="dk1"/>
              </a:solidFill>
              <a:latin typeface="Calibri"/>
              <a:ea typeface="Calibri"/>
              <a:cs typeface="Calibri"/>
              <a:sym typeface="Calibri"/>
            </a:endParaRPr>
          </a:p>
        </p:txBody>
      </p:sp>
      <p:sp>
        <p:nvSpPr>
          <p:cNvPr id="509" name="Google Shape;509;p56"/>
          <p:cNvSpPr txBox="1"/>
          <p:nvPr/>
        </p:nvSpPr>
        <p:spPr>
          <a:xfrm>
            <a:off x="7294125" y="3996300"/>
            <a:ext cx="1368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DC blocking</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capacitors</a:t>
            </a:r>
            <a:endParaRPr sz="1800">
              <a:solidFill>
                <a:schemeClr val="dk1"/>
              </a:solidFill>
              <a:latin typeface="Calibri"/>
              <a:ea typeface="Calibri"/>
              <a:cs typeface="Calibri"/>
              <a:sym typeface="Calibri"/>
            </a:endParaRPr>
          </a:p>
        </p:txBody>
      </p:sp>
      <p:sp>
        <p:nvSpPr>
          <p:cNvPr id="510" name="Google Shape;510;p56"/>
          <p:cNvSpPr txBox="1"/>
          <p:nvPr/>
        </p:nvSpPr>
        <p:spPr>
          <a:xfrm>
            <a:off x="695000" y="1636725"/>
            <a:ext cx="136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Varactors</a:t>
            </a:r>
            <a:endParaRPr sz="1800">
              <a:solidFill>
                <a:schemeClr val="dk1"/>
              </a:solidFill>
              <a:latin typeface="Calibri"/>
              <a:ea typeface="Calibri"/>
              <a:cs typeface="Calibri"/>
              <a:sym typeface="Calibri"/>
            </a:endParaRPr>
          </a:p>
        </p:txBody>
      </p:sp>
      <p:sp>
        <p:nvSpPr>
          <p:cNvPr id="511" name="Google Shape;511;p5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Scaled Version</a:t>
            </a:r>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15"/>
        <p:cNvGrpSpPr/>
        <p:nvPr/>
      </p:nvGrpSpPr>
      <p:grpSpPr>
        <a:xfrm>
          <a:off x="0" y="0"/>
          <a:ext cx="0" cy="0"/>
          <a:chOff x="0" y="0"/>
          <a:chExt cx="0" cy="0"/>
        </a:xfrm>
      </p:grpSpPr>
      <p:pic>
        <p:nvPicPr>
          <p:cNvPr id="516" name="Google Shape;516;p57"/>
          <p:cNvPicPr preferRelativeResize="0"/>
          <p:nvPr/>
        </p:nvPicPr>
        <p:blipFill rotWithShape="1">
          <a:blip r:embed="rId3">
            <a:alphaModFix/>
          </a:blip>
          <a:srcRect/>
          <a:stretch/>
        </p:blipFill>
        <p:spPr>
          <a:xfrm>
            <a:off x="0" y="-76202"/>
            <a:ext cx="9144001" cy="1153055"/>
          </a:xfrm>
          <a:prstGeom prst="rect">
            <a:avLst/>
          </a:prstGeom>
          <a:noFill/>
          <a:ln>
            <a:noFill/>
          </a:ln>
        </p:spPr>
      </p:pic>
      <p:pic>
        <p:nvPicPr>
          <p:cNvPr id="517" name="Google Shape;517;p57"/>
          <p:cNvPicPr preferRelativeResize="0"/>
          <p:nvPr/>
        </p:nvPicPr>
        <p:blipFill>
          <a:blip r:embed="rId4">
            <a:alphaModFix/>
          </a:blip>
          <a:stretch>
            <a:fillRect/>
          </a:stretch>
        </p:blipFill>
        <p:spPr>
          <a:xfrm>
            <a:off x="436325" y="1238428"/>
            <a:ext cx="2821386" cy="3761848"/>
          </a:xfrm>
          <a:prstGeom prst="rect">
            <a:avLst/>
          </a:prstGeom>
          <a:noFill/>
          <a:ln>
            <a:noFill/>
          </a:ln>
        </p:spPr>
      </p:pic>
      <p:pic>
        <p:nvPicPr>
          <p:cNvPr id="518" name="Google Shape;518;p57"/>
          <p:cNvPicPr preferRelativeResize="0"/>
          <p:nvPr/>
        </p:nvPicPr>
        <p:blipFill>
          <a:blip r:embed="rId5">
            <a:alphaModFix/>
          </a:blip>
          <a:stretch>
            <a:fillRect/>
          </a:stretch>
        </p:blipFill>
        <p:spPr>
          <a:xfrm>
            <a:off x="3675701" y="1118388"/>
            <a:ext cx="2507024" cy="1990389"/>
          </a:xfrm>
          <a:prstGeom prst="rect">
            <a:avLst/>
          </a:prstGeom>
          <a:noFill/>
          <a:ln>
            <a:noFill/>
          </a:ln>
        </p:spPr>
      </p:pic>
      <p:pic>
        <p:nvPicPr>
          <p:cNvPr id="519" name="Google Shape;519;p57"/>
          <p:cNvPicPr preferRelativeResize="0"/>
          <p:nvPr/>
        </p:nvPicPr>
        <p:blipFill>
          <a:blip r:embed="rId6">
            <a:alphaModFix/>
          </a:blip>
          <a:stretch>
            <a:fillRect/>
          </a:stretch>
        </p:blipFill>
        <p:spPr>
          <a:xfrm>
            <a:off x="3675700" y="3150326"/>
            <a:ext cx="2507022" cy="1849951"/>
          </a:xfrm>
          <a:prstGeom prst="rect">
            <a:avLst/>
          </a:prstGeom>
          <a:noFill/>
          <a:ln>
            <a:noFill/>
          </a:ln>
        </p:spPr>
      </p:pic>
      <p:sp>
        <p:nvSpPr>
          <p:cNvPr id="520" name="Google Shape;520;p57"/>
          <p:cNvSpPr txBox="1"/>
          <p:nvPr/>
        </p:nvSpPr>
        <p:spPr>
          <a:xfrm>
            <a:off x="6558450" y="1531400"/>
            <a:ext cx="2289600" cy="5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 Unmatched</a:t>
            </a:r>
            <a:endParaRPr sz="2800">
              <a:solidFill>
                <a:schemeClr val="dk1"/>
              </a:solidFill>
              <a:latin typeface="Calibri"/>
              <a:ea typeface="Calibri"/>
              <a:cs typeface="Calibri"/>
              <a:sym typeface="Calibri"/>
            </a:endParaRPr>
          </a:p>
        </p:txBody>
      </p:sp>
      <p:sp>
        <p:nvSpPr>
          <p:cNvPr id="521" name="Google Shape;521;p57"/>
          <p:cNvSpPr txBox="1"/>
          <p:nvPr/>
        </p:nvSpPr>
        <p:spPr>
          <a:xfrm>
            <a:off x="6600725" y="3616275"/>
            <a:ext cx="2289600" cy="5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 Matched</a:t>
            </a:r>
            <a:endParaRPr sz="2800">
              <a:solidFill>
                <a:schemeClr val="dk1"/>
              </a:solidFill>
              <a:latin typeface="Calibri"/>
              <a:ea typeface="Calibri"/>
              <a:cs typeface="Calibri"/>
              <a:sym typeface="Calibri"/>
            </a:endParaRPr>
          </a:p>
        </p:txBody>
      </p:sp>
      <p:sp>
        <p:nvSpPr>
          <p:cNvPr id="522" name="Google Shape;522;p5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39</a:t>
            </a:fld>
            <a:endParaRPr/>
          </a:p>
        </p:txBody>
      </p:sp>
      <p:sp>
        <p:nvSpPr>
          <p:cNvPr id="523" name="Google Shape;523;p5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Scaled Version Results</a:t>
            </a:r>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44" name="Google Shape;144;p2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a:t>
            </a:fld>
            <a:endParaRPr/>
          </a:p>
        </p:txBody>
      </p:sp>
      <p:sp>
        <p:nvSpPr>
          <p:cNvPr id="145" name="Google Shape;145;p22"/>
          <p:cNvSpPr txBox="1">
            <a:spLocks noGrp="1"/>
          </p:cNvSpPr>
          <p:nvPr>
            <p:ph type="title"/>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Overview</a:t>
            </a:r>
            <a:endParaRPr/>
          </a:p>
        </p:txBody>
      </p:sp>
      <p:sp>
        <p:nvSpPr>
          <p:cNvPr id="146" name="Google Shape;146;p22"/>
          <p:cNvSpPr txBox="1"/>
          <p:nvPr/>
        </p:nvSpPr>
        <p:spPr>
          <a:xfrm>
            <a:off x="442650" y="1165450"/>
            <a:ext cx="8258700" cy="3447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b="1">
                <a:solidFill>
                  <a:schemeClr val="dk1"/>
                </a:solidFill>
                <a:latin typeface="Calibri"/>
                <a:ea typeface="Calibri"/>
                <a:cs typeface="Calibri"/>
                <a:sym typeface="Calibri"/>
              </a:rPr>
              <a:t>Testing</a:t>
            </a:r>
            <a:endParaRPr sz="2000" b="1">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Antenna Characteristics</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Varactor SRF simulation</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Scaled model testing</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PCB design, components, and troubleshooting</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Response time</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DAC accuracy</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VTC accuracy</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SDR accuracy</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Algorithm development and simulation</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29" name="Google Shape;529;p5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40</a:t>
            </a:fld>
            <a:endParaRPr/>
          </a:p>
        </p:txBody>
      </p:sp>
      <p:sp>
        <p:nvSpPr>
          <p:cNvPr id="530" name="Google Shape;530;p5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Matching Network Schematic</a:t>
            </a:r>
            <a:endParaRPr/>
          </a:p>
        </p:txBody>
      </p:sp>
      <p:pic>
        <p:nvPicPr>
          <p:cNvPr id="531" name="Google Shape;531;p58"/>
          <p:cNvPicPr preferRelativeResize="0"/>
          <p:nvPr/>
        </p:nvPicPr>
        <p:blipFill>
          <a:blip r:embed="rId4">
            <a:alphaModFix/>
          </a:blip>
          <a:stretch>
            <a:fillRect/>
          </a:stretch>
        </p:blipFill>
        <p:spPr>
          <a:xfrm>
            <a:off x="1298600" y="1190728"/>
            <a:ext cx="4212613" cy="3761847"/>
          </a:xfrm>
          <a:prstGeom prst="rect">
            <a:avLst/>
          </a:prstGeom>
          <a:noFill/>
          <a:ln>
            <a:noFill/>
          </a:ln>
        </p:spPr>
      </p:pic>
      <p:sp>
        <p:nvSpPr>
          <p:cNvPr id="532" name="Google Shape;532;p58"/>
          <p:cNvSpPr txBox="1"/>
          <p:nvPr/>
        </p:nvSpPr>
        <p:spPr>
          <a:xfrm>
            <a:off x="5668400" y="1820688"/>
            <a:ext cx="3222900" cy="19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Typical PI network that is commonly used in RF designs.</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5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38" name="Google Shape;538;p5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41</a:t>
            </a:fld>
            <a:endParaRPr/>
          </a:p>
        </p:txBody>
      </p:sp>
      <p:sp>
        <p:nvSpPr>
          <p:cNvPr id="539" name="Google Shape;539;p5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PCB Design</a:t>
            </a:r>
            <a:endParaRPr/>
          </a:p>
        </p:txBody>
      </p:sp>
      <p:sp>
        <p:nvSpPr>
          <p:cNvPr id="540" name="Google Shape;540;p59"/>
          <p:cNvSpPr txBox="1"/>
          <p:nvPr/>
        </p:nvSpPr>
        <p:spPr>
          <a:xfrm>
            <a:off x="5292450" y="1443975"/>
            <a:ext cx="3520800" cy="31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Special considerations in PCB design to account for stray reactances.</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Multiple ground vias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Ground plane clearance</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Tightly spaced components with overlapping courtyards</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1" name="Google Shape;541;p59"/>
          <p:cNvPicPr preferRelativeResize="0"/>
          <p:nvPr/>
        </p:nvPicPr>
        <p:blipFill>
          <a:blip r:embed="rId4">
            <a:alphaModFix/>
          </a:blip>
          <a:stretch>
            <a:fillRect/>
          </a:stretch>
        </p:blipFill>
        <p:spPr>
          <a:xfrm>
            <a:off x="689600" y="1207000"/>
            <a:ext cx="4412376" cy="3613748"/>
          </a:xfrm>
          <a:prstGeom prst="rect">
            <a:avLst/>
          </a:prstGeom>
          <a:noFill/>
          <a:ln>
            <a:noFill/>
          </a:ln>
        </p:spPr>
      </p:pic>
      <p:cxnSp>
        <p:nvCxnSpPr>
          <p:cNvPr id="542" name="Google Shape;542;p59"/>
          <p:cNvCxnSpPr/>
          <p:nvPr/>
        </p:nvCxnSpPr>
        <p:spPr>
          <a:xfrm rot="10800000">
            <a:off x="250425" y="1242450"/>
            <a:ext cx="0" cy="1416000"/>
          </a:xfrm>
          <a:prstGeom prst="straightConnector1">
            <a:avLst/>
          </a:prstGeom>
          <a:noFill/>
          <a:ln w="9525" cap="flat" cmpd="sng">
            <a:solidFill>
              <a:schemeClr val="dk2"/>
            </a:solidFill>
            <a:prstDash val="solid"/>
            <a:round/>
            <a:headEnd type="none" w="med" len="med"/>
            <a:tailEnd type="triangle" w="med" len="med"/>
          </a:ln>
        </p:spPr>
      </p:cxnSp>
      <p:cxnSp>
        <p:nvCxnSpPr>
          <p:cNvPr id="543" name="Google Shape;543;p59"/>
          <p:cNvCxnSpPr/>
          <p:nvPr/>
        </p:nvCxnSpPr>
        <p:spPr>
          <a:xfrm>
            <a:off x="250425" y="3351275"/>
            <a:ext cx="0" cy="1416000"/>
          </a:xfrm>
          <a:prstGeom prst="straightConnector1">
            <a:avLst/>
          </a:prstGeom>
          <a:noFill/>
          <a:ln w="9525" cap="flat" cmpd="sng">
            <a:solidFill>
              <a:schemeClr val="dk2"/>
            </a:solidFill>
            <a:prstDash val="solid"/>
            <a:round/>
            <a:headEnd type="none" w="med" len="med"/>
            <a:tailEnd type="triangle" w="med" len="med"/>
          </a:ln>
        </p:spPr>
      </p:cxnSp>
      <p:sp>
        <p:nvSpPr>
          <p:cNvPr id="544" name="Google Shape;544;p59"/>
          <p:cNvSpPr txBox="1"/>
          <p:nvPr/>
        </p:nvSpPr>
        <p:spPr>
          <a:xfrm>
            <a:off x="24225" y="2842575"/>
            <a:ext cx="66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latin typeface="Calibri"/>
                <a:ea typeface="Calibri"/>
                <a:cs typeface="Calibri"/>
                <a:sym typeface="Calibri"/>
              </a:rPr>
              <a:t>20mm</a:t>
            </a:r>
            <a:endParaRPr sz="1100">
              <a:solidFill>
                <a:schemeClr val="dk1"/>
              </a:solidFill>
              <a:latin typeface="Calibri"/>
              <a:ea typeface="Calibri"/>
              <a:cs typeface="Calibri"/>
              <a:sym typeface="Calibri"/>
            </a:endParaRPr>
          </a:p>
        </p:txBody>
      </p:sp>
      <p:cxnSp>
        <p:nvCxnSpPr>
          <p:cNvPr id="545" name="Google Shape;545;p59"/>
          <p:cNvCxnSpPr/>
          <p:nvPr/>
        </p:nvCxnSpPr>
        <p:spPr>
          <a:xfrm rot="10800000">
            <a:off x="689625" y="4950900"/>
            <a:ext cx="1851000" cy="12000"/>
          </a:xfrm>
          <a:prstGeom prst="straightConnector1">
            <a:avLst/>
          </a:prstGeom>
          <a:noFill/>
          <a:ln w="9525" cap="flat" cmpd="sng">
            <a:solidFill>
              <a:schemeClr val="dk2"/>
            </a:solidFill>
            <a:prstDash val="solid"/>
            <a:round/>
            <a:headEnd type="none" w="med" len="med"/>
            <a:tailEnd type="triangle" w="med" len="med"/>
          </a:ln>
        </p:spPr>
      </p:cxnSp>
      <p:cxnSp>
        <p:nvCxnSpPr>
          <p:cNvPr id="546" name="Google Shape;546;p59"/>
          <p:cNvCxnSpPr/>
          <p:nvPr/>
        </p:nvCxnSpPr>
        <p:spPr>
          <a:xfrm rot="10800000" flipH="1">
            <a:off x="3250975" y="4950900"/>
            <a:ext cx="1851000" cy="12000"/>
          </a:xfrm>
          <a:prstGeom prst="straightConnector1">
            <a:avLst/>
          </a:prstGeom>
          <a:noFill/>
          <a:ln w="9525" cap="flat" cmpd="sng">
            <a:solidFill>
              <a:schemeClr val="dk2"/>
            </a:solidFill>
            <a:prstDash val="solid"/>
            <a:round/>
            <a:headEnd type="none" w="med" len="med"/>
            <a:tailEnd type="triangle" w="med" len="med"/>
          </a:ln>
        </p:spPr>
      </p:cxnSp>
      <p:sp>
        <p:nvSpPr>
          <p:cNvPr id="547" name="Google Shape;547;p59"/>
          <p:cNvSpPr txBox="1"/>
          <p:nvPr/>
        </p:nvSpPr>
        <p:spPr>
          <a:xfrm>
            <a:off x="2639275" y="4803725"/>
            <a:ext cx="66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latin typeface="Calibri"/>
                <a:ea typeface="Calibri"/>
                <a:cs typeface="Calibri"/>
                <a:sym typeface="Calibri"/>
              </a:rPr>
              <a:t>24.5mm</a:t>
            </a:r>
            <a:endParaRPr sz="11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53" name="Google Shape;553;p6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42</a:t>
            </a:fld>
            <a:endParaRPr/>
          </a:p>
        </p:txBody>
      </p:sp>
      <p:sp>
        <p:nvSpPr>
          <p:cNvPr id="554" name="Google Shape;554;p6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400">
                <a:solidFill>
                  <a:schemeClr val="lt1"/>
                </a:solidFill>
                <a:latin typeface="Calibri"/>
                <a:ea typeface="Calibri"/>
                <a:cs typeface="Calibri"/>
                <a:sym typeface="Calibri"/>
              </a:rPr>
              <a:t>Transmission line Characteristics</a:t>
            </a:r>
            <a:endParaRPr sz="1200"/>
          </a:p>
        </p:txBody>
      </p:sp>
      <p:sp>
        <p:nvSpPr>
          <p:cNvPr id="555" name="Google Shape;555;p60"/>
          <p:cNvSpPr txBox="1"/>
          <p:nvPr/>
        </p:nvSpPr>
        <p:spPr>
          <a:xfrm>
            <a:off x="5292450" y="1443975"/>
            <a:ext cx="3520800" cy="27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The transmission line was designed to have a characteristic impedance of 50 ohms. The primary factors affecting this are:</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Trace width</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Dielectric thickness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Dielectric material (FR4)</a:t>
            </a:r>
            <a:endParaRPr sz="18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Dielectric constant vs freq</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56" name="Google Shape;556;p60"/>
          <p:cNvGrpSpPr/>
          <p:nvPr/>
        </p:nvGrpSpPr>
        <p:grpSpPr>
          <a:xfrm>
            <a:off x="642160" y="1125384"/>
            <a:ext cx="3520751" cy="1896304"/>
            <a:chOff x="937450" y="1076864"/>
            <a:chExt cx="3038273" cy="1494919"/>
          </a:xfrm>
        </p:grpSpPr>
        <p:pic>
          <p:nvPicPr>
            <p:cNvPr id="557" name="Google Shape;557;p60"/>
            <p:cNvPicPr preferRelativeResize="0"/>
            <p:nvPr/>
          </p:nvPicPr>
          <p:blipFill>
            <a:blip r:embed="rId4">
              <a:alphaModFix/>
            </a:blip>
            <a:stretch>
              <a:fillRect/>
            </a:stretch>
          </p:blipFill>
          <p:spPr>
            <a:xfrm>
              <a:off x="937450" y="1076864"/>
              <a:ext cx="3038273" cy="1494919"/>
            </a:xfrm>
            <a:prstGeom prst="rect">
              <a:avLst/>
            </a:prstGeom>
            <a:noFill/>
            <a:ln>
              <a:noFill/>
            </a:ln>
          </p:spPr>
        </p:pic>
        <p:cxnSp>
          <p:nvCxnSpPr>
            <p:cNvPr id="558" name="Google Shape;558;p60"/>
            <p:cNvCxnSpPr/>
            <p:nvPr/>
          </p:nvCxnSpPr>
          <p:spPr>
            <a:xfrm>
              <a:off x="1822383" y="2014838"/>
              <a:ext cx="2757" cy="211945"/>
            </a:xfrm>
            <a:prstGeom prst="straightConnector1">
              <a:avLst/>
            </a:prstGeom>
            <a:noFill/>
            <a:ln w="9525" cap="flat" cmpd="sng">
              <a:solidFill>
                <a:schemeClr val="dk2"/>
              </a:solidFill>
              <a:prstDash val="solid"/>
              <a:round/>
              <a:headEnd type="none" w="med" len="med"/>
              <a:tailEnd type="triangle" w="med" len="med"/>
            </a:ln>
          </p:spPr>
        </p:cxnSp>
        <p:cxnSp>
          <p:nvCxnSpPr>
            <p:cNvPr id="559" name="Google Shape;559;p60"/>
            <p:cNvCxnSpPr/>
            <p:nvPr/>
          </p:nvCxnSpPr>
          <p:spPr>
            <a:xfrm rot="10800000" flipH="1">
              <a:off x="1822383" y="1604622"/>
              <a:ext cx="2757" cy="211945"/>
            </a:xfrm>
            <a:prstGeom prst="straightConnector1">
              <a:avLst/>
            </a:prstGeom>
            <a:noFill/>
            <a:ln w="9525" cap="flat" cmpd="sng">
              <a:solidFill>
                <a:schemeClr val="dk2"/>
              </a:solidFill>
              <a:prstDash val="solid"/>
              <a:round/>
              <a:headEnd type="none" w="med" len="med"/>
              <a:tailEnd type="triangle" w="med" len="med"/>
            </a:ln>
          </p:spPr>
        </p:cxnSp>
        <p:sp>
          <p:nvSpPr>
            <p:cNvPr id="560" name="Google Shape;560;p60"/>
            <p:cNvSpPr txBox="1"/>
            <p:nvPr/>
          </p:nvSpPr>
          <p:spPr>
            <a:xfrm>
              <a:off x="1588571" y="1765367"/>
              <a:ext cx="652500" cy="26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1.5 mm</a:t>
              </a:r>
              <a:endParaRPr sz="1000">
                <a:solidFill>
                  <a:schemeClr val="dk1"/>
                </a:solidFill>
                <a:latin typeface="Calibri"/>
                <a:ea typeface="Calibri"/>
                <a:cs typeface="Calibri"/>
                <a:sym typeface="Calibri"/>
              </a:endParaRPr>
            </a:p>
          </p:txBody>
        </p:sp>
      </p:grpSp>
      <p:pic>
        <p:nvPicPr>
          <p:cNvPr id="561" name="Google Shape;561;p60"/>
          <p:cNvPicPr preferRelativeResize="0"/>
          <p:nvPr/>
        </p:nvPicPr>
        <p:blipFill>
          <a:blip r:embed="rId5">
            <a:alphaModFix/>
          </a:blip>
          <a:stretch>
            <a:fillRect/>
          </a:stretch>
        </p:blipFill>
        <p:spPr>
          <a:xfrm>
            <a:off x="689625" y="3070225"/>
            <a:ext cx="3473275" cy="1733500"/>
          </a:xfrm>
          <a:prstGeom prst="rect">
            <a:avLst/>
          </a:prstGeom>
          <a:noFill/>
          <a:ln>
            <a:noFill/>
          </a:ln>
        </p:spPr>
      </p:pic>
      <p:cxnSp>
        <p:nvCxnSpPr>
          <p:cNvPr id="562" name="Google Shape;562;p60"/>
          <p:cNvCxnSpPr/>
          <p:nvPr/>
        </p:nvCxnSpPr>
        <p:spPr>
          <a:xfrm>
            <a:off x="1819275" y="4314825"/>
            <a:ext cx="3900" cy="174300"/>
          </a:xfrm>
          <a:prstGeom prst="straightConnector1">
            <a:avLst/>
          </a:prstGeom>
          <a:noFill/>
          <a:ln w="9525" cap="flat" cmpd="sng">
            <a:solidFill>
              <a:srgbClr val="FFF2CC"/>
            </a:solidFill>
            <a:prstDash val="solid"/>
            <a:round/>
            <a:headEnd type="none" w="med" len="med"/>
            <a:tailEnd type="triangle" w="med" len="med"/>
          </a:ln>
        </p:spPr>
      </p:cxnSp>
      <p:cxnSp>
        <p:nvCxnSpPr>
          <p:cNvPr id="563" name="Google Shape;563;p60"/>
          <p:cNvCxnSpPr/>
          <p:nvPr/>
        </p:nvCxnSpPr>
        <p:spPr>
          <a:xfrm rot="10800000" flipH="1">
            <a:off x="1819275" y="3849825"/>
            <a:ext cx="3900" cy="174300"/>
          </a:xfrm>
          <a:prstGeom prst="straightConnector1">
            <a:avLst/>
          </a:prstGeom>
          <a:noFill/>
          <a:ln w="9525" cap="flat" cmpd="sng">
            <a:solidFill>
              <a:srgbClr val="FFF2CC"/>
            </a:solidFill>
            <a:prstDash val="solid"/>
            <a:round/>
            <a:headEnd type="none" w="med" len="med"/>
            <a:tailEnd type="triangle" w="med" len="med"/>
          </a:ln>
        </p:spPr>
      </p:cxnSp>
      <p:sp>
        <p:nvSpPr>
          <p:cNvPr id="564" name="Google Shape;564;p60"/>
          <p:cNvSpPr txBox="1"/>
          <p:nvPr/>
        </p:nvSpPr>
        <p:spPr>
          <a:xfrm>
            <a:off x="1558604" y="4004700"/>
            <a:ext cx="756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FFF2CC"/>
                </a:solidFill>
                <a:latin typeface="Calibri"/>
                <a:ea typeface="Calibri"/>
                <a:cs typeface="Calibri"/>
                <a:sym typeface="Calibri"/>
              </a:rPr>
              <a:t>0.8 mm</a:t>
            </a:r>
            <a:endParaRPr sz="1000">
              <a:solidFill>
                <a:srgbClr val="FFF2CC"/>
              </a:solidFill>
              <a:latin typeface="Calibri"/>
              <a:ea typeface="Calibri"/>
              <a:cs typeface="Calibri"/>
              <a:sym typeface="Calibri"/>
            </a:endParaRPr>
          </a:p>
        </p:txBody>
      </p:sp>
      <p:pic>
        <p:nvPicPr>
          <p:cNvPr id="565" name="Google Shape;565;p60"/>
          <p:cNvPicPr preferRelativeResize="0"/>
          <p:nvPr/>
        </p:nvPicPr>
        <p:blipFill>
          <a:blip r:embed="rId6">
            <a:alphaModFix/>
          </a:blip>
          <a:stretch>
            <a:fillRect/>
          </a:stretch>
        </p:blipFill>
        <p:spPr>
          <a:xfrm>
            <a:off x="4344242" y="3986075"/>
            <a:ext cx="3561508" cy="857400"/>
          </a:xfrm>
          <a:prstGeom prst="rect">
            <a:avLst/>
          </a:prstGeom>
          <a:noFill/>
          <a:ln>
            <a:noFill/>
          </a:ln>
        </p:spPr>
      </p:pic>
      <p:pic>
        <p:nvPicPr>
          <p:cNvPr id="566" name="Google Shape;566;p60"/>
          <p:cNvPicPr preferRelativeResize="0"/>
          <p:nvPr/>
        </p:nvPicPr>
        <p:blipFill>
          <a:blip r:embed="rId7">
            <a:alphaModFix/>
          </a:blip>
          <a:stretch>
            <a:fillRect/>
          </a:stretch>
        </p:blipFill>
        <p:spPr>
          <a:xfrm>
            <a:off x="7997575" y="4180866"/>
            <a:ext cx="684950" cy="556522"/>
          </a:xfrm>
          <a:prstGeom prst="rect">
            <a:avLst/>
          </a:prstGeom>
          <a:noFill/>
          <a:ln>
            <a:noFill/>
          </a:ln>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6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72" name="Google Shape;572;p6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43</a:t>
            </a:fld>
            <a:endParaRPr/>
          </a:p>
        </p:txBody>
      </p:sp>
      <p:sp>
        <p:nvSpPr>
          <p:cNvPr id="573" name="Google Shape;573;p61"/>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PCB Components</a:t>
            </a:r>
            <a:endParaRPr/>
          </a:p>
        </p:txBody>
      </p:sp>
      <p:sp>
        <p:nvSpPr>
          <p:cNvPr id="574" name="Google Shape;574;p61"/>
          <p:cNvSpPr txBox="1"/>
          <p:nvPr/>
        </p:nvSpPr>
        <p:spPr>
          <a:xfrm>
            <a:off x="406950" y="1762125"/>
            <a:ext cx="83301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Inductor: Coilcraft 0402 </a:t>
            </a:r>
            <a:r>
              <a:rPr lang="en-US" sz="2600" b="1">
                <a:solidFill>
                  <a:schemeClr val="dk1"/>
                </a:solidFill>
                <a:latin typeface="Calibri"/>
                <a:ea typeface="Calibri"/>
                <a:cs typeface="Calibri"/>
                <a:sym typeface="Calibri"/>
              </a:rPr>
              <a:t>2.2nH</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Ceramic Capacitor: Johanson Tech. Inc. 0402 </a:t>
            </a:r>
            <a:r>
              <a:rPr lang="en-US" sz="2600" b="1">
                <a:solidFill>
                  <a:schemeClr val="dk1"/>
                </a:solidFill>
                <a:latin typeface="Calibri"/>
                <a:ea typeface="Calibri"/>
                <a:cs typeface="Calibri"/>
                <a:sym typeface="Calibri"/>
              </a:rPr>
              <a:t>13pF</a:t>
            </a:r>
            <a:endParaRPr sz="2600" b="1">
              <a:solidFill>
                <a:schemeClr val="dk1"/>
              </a:solidFill>
              <a:latin typeface="Calibri"/>
              <a:ea typeface="Calibri"/>
              <a:cs typeface="Calibri"/>
              <a:sym typeface="Calibri"/>
            </a:endParaRPr>
          </a:p>
          <a:p>
            <a:pPr marL="0" lvl="0" indent="0" algn="l" rtl="0">
              <a:spcBef>
                <a:spcPts val="0"/>
              </a:spcBef>
              <a:spcAft>
                <a:spcPts val="0"/>
              </a:spcAft>
              <a:buNone/>
            </a:pPr>
            <a:endParaRPr sz="2600" b="1">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Varactor: Skyworks SMV1276-079LF</a:t>
            </a: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1.3pF to 6.85pF</a:t>
            </a:r>
            <a:endParaRPr sz="1800">
              <a:solidFill>
                <a:schemeClr val="dk1"/>
              </a:solidFill>
              <a:latin typeface="Calibri"/>
              <a:ea typeface="Calibri"/>
              <a:cs typeface="Calibri"/>
              <a:sym typeface="Calibri"/>
            </a:endParaRPr>
          </a:p>
        </p:txBody>
      </p:sp>
      <p:pic>
        <p:nvPicPr>
          <p:cNvPr id="575" name="Google Shape;575;p61"/>
          <p:cNvPicPr preferRelativeResize="0"/>
          <p:nvPr/>
        </p:nvPicPr>
        <p:blipFill>
          <a:blip r:embed="rId4">
            <a:alphaModFix/>
          </a:blip>
          <a:stretch>
            <a:fillRect/>
          </a:stretch>
        </p:blipFill>
        <p:spPr>
          <a:xfrm>
            <a:off x="5095876" y="1726487"/>
            <a:ext cx="668500" cy="656275"/>
          </a:xfrm>
          <a:prstGeom prst="rect">
            <a:avLst/>
          </a:prstGeom>
          <a:noFill/>
          <a:ln>
            <a:noFill/>
          </a:ln>
        </p:spPr>
      </p:pic>
      <p:pic>
        <p:nvPicPr>
          <p:cNvPr id="576" name="Google Shape;576;p61"/>
          <p:cNvPicPr preferRelativeResize="0"/>
          <p:nvPr/>
        </p:nvPicPr>
        <p:blipFill>
          <a:blip r:embed="rId5">
            <a:alphaModFix/>
          </a:blip>
          <a:stretch>
            <a:fillRect/>
          </a:stretch>
        </p:blipFill>
        <p:spPr>
          <a:xfrm>
            <a:off x="7678900" y="2571740"/>
            <a:ext cx="760450" cy="630883"/>
          </a:xfrm>
          <a:prstGeom prst="rect">
            <a:avLst/>
          </a:prstGeom>
          <a:noFill/>
          <a:ln>
            <a:noFill/>
          </a:ln>
        </p:spPr>
      </p:pic>
      <p:pic>
        <p:nvPicPr>
          <p:cNvPr id="577" name="Google Shape;577;p61"/>
          <p:cNvPicPr preferRelativeResize="0"/>
          <p:nvPr/>
        </p:nvPicPr>
        <p:blipFill>
          <a:blip r:embed="rId6">
            <a:alphaModFix/>
          </a:blip>
          <a:stretch>
            <a:fillRect/>
          </a:stretch>
        </p:blipFill>
        <p:spPr>
          <a:xfrm>
            <a:off x="5630825" y="3369144"/>
            <a:ext cx="760450" cy="669456"/>
          </a:xfrm>
          <a:prstGeom prst="rect">
            <a:avLst/>
          </a:prstGeom>
          <a:noFill/>
          <a:ln>
            <a:noFill/>
          </a:ln>
        </p:spPr>
      </p:pic>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83" name="Google Shape;583;p6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44</a:t>
            </a:fld>
            <a:endParaRPr/>
          </a:p>
        </p:txBody>
      </p:sp>
      <p:sp>
        <p:nvSpPr>
          <p:cNvPr id="584" name="Google Shape;584;p6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PCB Components</a:t>
            </a:r>
            <a:endParaRPr/>
          </a:p>
        </p:txBody>
      </p:sp>
      <p:pic>
        <p:nvPicPr>
          <p:cNvPr id="585" name="Google Shape;585;p62"/>
          <p:cNvPicPr preferRelativeResize="0"/>
          <p:nvPr/>
        </p:nvPicPr>
        <p:blipFill>
          <a:blip r:embed="rId4">
            <a:alphaModFix/>
          </a:blip>
          <a:stretch>
            <a:fillRect/>
          </a:stretch>
        </p:blipFill>
        <p:spPr>
          <a:xfrm>
            <a:off x="1761550" y="1159603"/>
            <a:ext cx="5620902" cy="3761849"/>
          </a:xfrm>
          <a:prstGeom prst="rect">
            <a:avLst/>
          </a:prstGeom>
          <a:noFill/>
          <a:ln>
            <a:noFill/>
          </a:ln>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589"/>
        <p:cNvGrpSpPr/>
        <p:nvPr/>
      </p:nvGrpSpPr>
      <p:grpSpPr>
        <a:xfrm>
          <a:off x="0" y="0"/>
          <a:ext cx="0" cy="0"/>
          <a:chOff x="0" y="0"/>
          <a:chExt cx="0" cy="0"/>
        </a:xfrm>
      </p:grpSpPr>
      <p:pic>
        <p:nvPicPr>
          <p:cNvPr id="590" name="Google Shape;590;p6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591" name="Google Shape;591;p6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45</a:t>
            </a:fld>
            <a:endParaRPr/>
          </a:p>
        </p:txBody>
      </p:sp>
      <p:sp>
        <p:nvSpPr>
          <p:cNvPr id="592" name="Google Shape;592;p6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Ceramic Capacitor</a:t>
            </a:r>
            <a:endParaRPr/>
          </a:p>
        </p:txBody>
      </p:sp>
      <p:sp>
        <p:nvSpPr>
          <p:cNvPr id="593" name="Google Shape;593;p63"/>
          <p:cNvSpPr txBox="1"/>
          <p:nvPr/>
        </p:nvSpPr>
        <p:spPr>
          <a:xfrm>
            <a:off x="168825" y="1228725"/>
            <a:ext cx="24933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Special attention was given to the selection of the DC-blocking capacitor. Ideally, the capacitor should go self-resonant at the operating frequency. </a:t>
            </a:r>
            <a:endParaRPr sz="1600">
              <a:solidFill>
                <a:schemeClr val="dk1"/>
              </a:solidFill>
              <a:latin typeface="Calibri"/>
              <a:ea typeface="Calibri"/>
              <a:cs typeface="Calibri"/>
              <a:sym typeface="Calibri"/>
            </a:endParaRPr>
          </a:p>
        </p:txBody>
      </p:sp>
      <p:pic>
        <p:nvPicPr>
          <p:cNvPr id="594" name="Google Shape;594;p63"/>
          <p:cNvPicPr preferRelativeResize="0"/>
          <p:nvPr/>
        </p:nvPicPr>
        <p:blipFill>
          <a:blip r:embed="rId4">
            <a:alphaModFix/>
          </a:blip>
          <a:stretch>
            <a:fillRect/>
          </a:stretch>
        </p:blipFill>
        <p:spPr>
          <a:xfrm>
            <a:off x="5124625" y="924450"/>
            <a:ext cx="3086624" cy="4117325"/>
          </a:xfrm>
          <a:prstGeom prst="rect">
            <a:avLst/>
          </a:prstGeom>
          <a:noFill/>
          <a:ln>
            <a:noFill/>
          </a:ln>
        </p:spPr>
      </p:pic>
      <p:pic>
        <p:nvPicPr>
          <p:cNvPr id="595" name="Google Shape;595;p63"/>
          <p:cNvPicPr preferRelativeResize="0"/>
          <p:nvPr/>
        </p:nvPicPr>
        <p:blipFill>
          <a:blip r:embed="rId5">
            <a:alphaModFix/>
          </a:blip>
          <a:stretch>
            <a:fillRect/>
          </a:stretch>
        </p:blipFill>
        <p:spPr>
          <a:xfrm>
            <a:off x="2662125" y="1755278"/>
            <a:ext cx="2157700" cy="2455668"/>
          </a:xfrm>
          <a:prstGeom prst="rect">
            <a:avLst/>
          </a:prstGeom>
          <a:noFill/>
          <a:ln>
            <a:noFill/>
          </a:ln>
        </p:spPr>
      </p:pic>
      <p:grpSp>
        <p:nvGrpSpPr>
          <p:cNvPr id="596" name="Google Shape;596;p63"/>
          <p:cNvGrpSpPr/>
          <p:nvPr/>
        </p:nvGrpSpPr>
        <p:grpSpPr>
          <a:xfrm>
            <a:off x="2812650" y="2338075"/>
            <a:ext cx="1900250" cy="289500"/>
            <a:chOff x="2812650" y="2338075"/>
            <a:chExt cx="1900250" cy="289500"/>
          </a:xfrm>
        </p:grpSpPr>
        <p:sp>
          <p:nvSpPr>
            <p:cNvPr id="597" name="Google Shape;597;p63"/>
            <p:cNvSpPr/>
            <p:nvPr/>
          </p:nvSpPr>
          <p:spPr>
            <a:xfrm>
              <a:off x="2812650" y="2338075"/>
              <a:ext cx="671400" cy="289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8" name="Google Shape;598;p63"/>
            <p:cNvSpPr/>
            <p:nvPr/>
          </p:nvSpPr>
          <p:spPr>
            <a:xfrm>
              <a:off x="4041500" y="2338075"/>
              <a:ext cx="671400" cy="289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1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602"/>
        <p:cNvGrpSpPr/>
        <p:nvPr/>
      </p:nvGrpSpPr>
      <p:grpSpPr>
        <a:xfrm>
          <a:off x="0" y="0"/>
          <a:ext cx="0" cy="0"/>
          <a:chOff x="0" y="0"/>
          <a:chExt cx="0" cy="0"/>
        </a:xfrm>
      </p:grpSpPr>
      <p:pic>
        <p:nvPicPr>
          <p:cNvPr id="603" name="Google Shape;603;p64"/>
          <p:cNvPicPr preferRelativeResize="0"/>
          <p:nvPr/>
        </p:nvPicPr>
        <p:blipFill>
          <a:blip r:embed="rId3">
            <a:alphaModFix/>
          </a:blip>
          <a:stretch>
            <a:fillRect/>
          </a:stretch>
        </p:blipFill>
        <p:spPr>
          <a:xfrm>
            <a:off x="247225" y="3160899"/>
            <a:ext cx="5473674" cy="731350"/>
          </a:xfrm>
          <a:prstGeom prst="rect">
            <a:avLst/>
          </a:prstGeom>
          <a:noFill/>
          <a:ln>
            <a:noFill/>
          </a:ln>
        </p:spPr>
      </p:pic>
      <p:pic>
        <p:nvPicPr>
          <p:cNvPr id="604" name="Google Shape;604;p64"/>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605" name="Google Shape;605;p6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46</a:t>
            </a:fld>
            <a:endParaRPr/>
          </a:p>
        </p:txBody>
      </p:sp>
      <p:sp>
        <p:nvSpPr>
          <p:cNvPr id="606" name="Google Shape;606;p6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Ceramic Capacitor cont.</a:t>
            </a:r>
            <a:endParaRPr/>
          </a:p>
        </p:txBody>
      </p:sp>
      <p:sp>
        <p:nvSpPr>
          <p:cNvPr id="607" name="Google Shape;607;p64"/>
          <p:cNvSpPr txBox="1"/>
          <p:nvPr/>
        </p:nvSpPr>
        <p:spPr>
          <a:xfrm>
            <a:off x="168825" y="1228725"/>
            <a:ext cx="8346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Given |Z|=3.1Ω, the reactance and effective capacitance can found by:</a:t>
            </a:r>
            <a:endParaRPr sz="2400">
              <a:solidFill>
                <a:schemeClr val="dk1"/>
              </a:solidFill>
              <a:latin typeface="Calibri"/>
              <a:ea typeface="Calibri"/>
              <a:cs typeface="Calibri"/>
              <a:sym typeface="Calibri"/>
            </a:endParaRPr>
          </a:p>
        </p:txBody>
      </p:sp>
      <p:sp>
        <p:nvSpPr>
          <p:cNvPr id="608" name="Google Shape;608;p64"/>
          <p:cNvSpPr txBox="1"/>
          <p:nvPr/>
        </p:nvSpPr>
        <p:spPr>
          <a:xfrm>
            <a:off x="247225" y="3924300"/>
            <a:ext cx="7877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Our initial choice of the capacitor was based on the assumption that we would be using 2.44 GHz. </a:t>
            </a:r>
            <a:endParaRPr sz="2200">
              <a:solidFill>
                <a:schemeClr val="dk1"/>
              </a:solidFill>
              <a:latin typeface="Calibri"/>
              <a:ea typeface="Calibri"/>
              <a:cs typeface="Calibri"/>
              <a:sym typeface="Calibri"/>
            </a:endParaRPr>
          </a:p>
        </p:txBody>
      </p:sp>
      <p:sp>
        <p:nvSpPr>
          <p:cNvPr id="609" name="Google Shape;609;p64"/>
          <p:cNvSpPr txBox="1"/>
          <p:nvPr/>
        </p:nvSpPr>
        <p:spPr>
          <a:xfrm>
            <a:off x="5835675" y="2434500"/>
            <a:ext cx="2553900" cy="14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Recall that for series capacitors:</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p:txBody>
      </p:sp>
      <p:pic>
        <p:nvPicPr>
          <p:cNvPr id="610" name="Google Shape;610;p64"/>
          <p:cNvPicPr preferRelativeResize="0"/>
          <p:nvPr/>
        </p:nvPicPr>
        <p:blipFill>
          <a:blip r:embed="rId5">
            <a:alphaModFix/>
          </a:blip>
          <a:stretch>
            <a:fillRect/>
          </a:stretch>
        </p:blipFill>
        <p:spPr>
          <a:xfrm>
            <a:off x="5835673" y="3030400"/>
            <a:ext cx="1902052" cy="892800"/>
          </a:xfrm>
          <a:prstGeom prst="rect">
            <a:avLst/>
          </a:prstGeom>
          <a:noFill/>
          <a:ln>
            <a:noFill/>
          </a:ln>
        </p:spPr>
      </p:pic>
      <p:sp>
        <p:nvSpPr>
          <p:cNvPr id="611" name="Google Shape;611;p64"/>
          <p:cNvSpPr/>
          <p:nvPr/>
        </p:nvSpPr>
        <p:spPr>
          <a:xfrm>
            <a:off x="4639525" y="3331375"/>
            <a:ext cx="1034100" cy="38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12" name="Google Shape;612;p64"/>
          <p:cNvPicPr preferRelativeResize="0"/>
          <p:nvPr/>
        </p:nvPicPr>
        <p:blipFill>
          <a:blip r:embed="rId6">
            <a:alphaModFix/>
          </a:blip>
          <a:stretch>
            <a:fillRect/>
          </a:stretch>
        </p:blipFill>
        <p:spPr>
          <a:xfrm>
            <a:off x="247218" y="2521725"/>
            <a:ext cx="4014282" cy="461100"/>
          </a:xfrm>
          <a:prstGeom prst="rect">
            <a:avLst/>
          </a:prstGeom>
          <a:noFill/>
          <a:ln>
            <a:noFill/>
          </a:ln>
        </p:spPr>
      </p:pic>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pic>
        <p:nvPicPr>
          <p:cNvPr id="617" name="Google Shape;617;p6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18" name="Google Shape;618;p6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47</a:t>
            </a:fld>
            <a:endParaRPr/>
          </a:p>
        </p:txBody>
      </p:sp>
      <p:sp>
        <p:nvSpPr>
          <p:cNvPr id="619" name="Google Shape;619;p6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Ceramic Capacitor cont.</a:t>
            </a:r>
            <a:endParaRPr/>
          </a:p>
        </p:txBody>
      </p:sp>
      <p:pic>
        <p:nvPicPr>
          <p:cNvPr id="620" name="Google Shape;620;p65"/>
          <p:cNvPicPr preferRelativeResize="0"/>
          <p:nvPr/>
        </p:nvPicPr>
        <p:blipFill>
          <a:blip r:embed="rId4">
            <a:alphaModFix/>
          </a:blip>
          <a:stretch>
            <a:fillRect/>
          </a:stretch>
        </p:blipFill>
        <p:spPr>
          <a:xfrm>
            <a:off x="1495425" y="1076853"/>
            <a:ext cx="6153151" cy="3734937"/>
          </a:xfrm>
          <a:prstGeom prst="rect">
            <a:avLst/>
          </a:prstGeom>
          <a:noFill/>
          <a:ln>
            <a:noFill/>
          </a:ln>
        </p:spPr>
      </p:pic>
      <p:pic>
        <p:nvPicPr>
          <p:cNvPr id="621" name="Google Shape;621;p65"/>
          <p:cNvPicPr preferRelativeResize="0"/>
          <p:nvPr/>
        </p:nvPicPr>
        <p:blipFill>
          <a:blip r:embed="rId5">
            <a:alphaModFix/>
          </a:blip>
          <a:stretch>
            <a:fillRect/>
          </a:stretch>
        </p:blipFill>
        <p:spPr>
          <a:xfrm flipH="1">
            <a:off x="376645" y="1685600"/>
            <a:ext cx="893975" cy="2860700"/>
          </a:xfrm>
          <a:prstGeom prst="rect">
            <a:avLst/>
          </a:prstGeom>
          <a:noFill/>
          <a:ln>
            <a:noFill/>
          </a:ln>
        </p:spPr>
      </p:pic>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6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27" name="Google Shape;627;p6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48</a:t>
            </a:fld>
            <a:endParaRPr/>
          </a:p>
        </p:txBody>
      </p:sp>
      <p:sp>
        <p:nvSpPr>
          <p:cNvPr id="628" name="Google Shape;628;p6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Finished PCB - Front</a:t>
            </a:r>
            <a:endParaRPr/>
          </a:p>
        </p:txBody>
      </p:sp>
      <p:sp>
        <p:nvSpPr>
          <p:cNvPr id="629" name="Google Shape;629;p66"/>
          <p:cNvSpPr txBox="1"/>
          <p:nvPr/>
        </p:nvSpPr>
        <p:spPr>
          <a:xfrm>
            <a:off x="685800" y="1714500"/>
            <a:ext cx="2819400" cy="28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630" name="Google Shape;630;p66"/>
          <p:cNvPicPr preferRelativeResize="0"/>
          <p:nvPr/>
        </p:nvPicPr>
        <p:blipFill>
          <a:blip r:embed="rId4">
            <a:alphaModFix/>
          </a:blip>
          <a:stretch>
            <a:fillRect/>
          </a:stretch>
        </p:blipFill>
        <p:spPr>
          <a:xfrm>
            <a:off x="1675000" y="1153050"/>
            <a:ext cx="5793999" cy="3849250"/>
          </a:xfrm>
          <a:prstGeom prst="rect">
            <a:avLst/>
          </a:prstGeom>
          <a:noFill/>
          <a:ln>
            <a:noFill/>
          </a:ln>
        </p:spPr>
      </p:pic>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67"/>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36" name="Google Shape;636;p6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49</a:t>
            </a:fld>
            <a:endParaRPr/>
          </a:p>
        </p:txBody>
      </p:sp>
      <p:sp>
        <p:nvSpPr>
          <p:cNvPr id="637" name="Google Shape;637;p6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Finished PCB - Back</a:t>
            </a:r>
            <a:endParaRPr/>
          </a:p>
        </p:txBody>
      </p:sp>
      <p:sp>
        <p:nvSpPr>
          <p:cNvPr id="638" name="Google Shape;638;p67"/>
          <p:cNvSpPr txBox="1"/>
          <p:nvPr/>
        </p:nvSpPr>
        <p:spPr>
          <a:xfrm>
            <a:off x="685800" y="1714500"/>
            <a:ext cx="2819400" cy="28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639" name="Google Shape;639;p67"/>
          <p:cNvPicPr preferRelativeResize="0"/>
          <p:nvPr/>
        </p:nvPicPr>
        <p:blipFill>
          <a:blip r:embed="rId4">
            <a:alphaModFix/>
          </a:blip>
          <a:stretch>
            <a:fillRect/>
          </a:stretch>
        </p:blipFill>
        <p:spPr>
          <a:xfrm>
            <a:off x="1729588" y="1161825"/>
            <a:ext cx="5684825" cy="3760150"/>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52" name="Google Shape;152;p2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a:t>
            </a:fld>
            <a:endParaRPr/>
          </a:p>
        </p:txBody>
      </p:sp>
      <p:sp>
        <p:nvSpPr>
          <p:cNvPr id="153" name="Google Shape;153;p23"/>
          <p:cNvSpPr txBox="1">
            <a:spLocks noGrp="1"/>
          </p:cNvSpPr>
          <p:nvPr>
            <p:ph type="title"/>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Overview</a:t>
            </a:r>
            <a:endParaRPr/>
          </a:p>
        </p:txBody>
      </p:sp>
      <p:sp>
        <p:nvSpPr>
          <p:cNvPr id="154" name="Google Shape;154;p23"/>
          <p:cNvSpPr txBox="1"/>
          <p:nvPr/>
        </p:nvSpPr>
        <p:spPr>
          <a:xfrm>
            <a:off x="366450" y="1152625"/>
            <a:ext cx="8258700" cy="3447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b="1">
                <a:solidFill>
                  <a:schemeClr val="dk1"/>
                </a:solidFill>
                <a:latin typeface="Calibri"/>
                <a:ea typeface="Calibri"/>
                <a:cs typeface="Calibri"/>
                <a:sym typeface="Calibri"/>
              </a:rPr>
              <a:t>Final Product and Results</a:t>
            </a:r>
            <a:endParaRPr sz="2000" b="1">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Engineering Requirements</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Review of Engineering Challenges</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Actual Scheduling and Budget</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6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45" name="Google Shape;645;p6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50</a:t>
            </a:fld>
            <a:endParaRPr/>
          </a:p>
        </p:txBody>
      </p:sp>
      <p:sp>
        <p:nvSpPr>
          <p:cNvPr id="646" name="Google Shape;646;p6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Measuring Insertion Loss</a:t>
            </a:r>
            <a:endParaRPr/>
          </a:p>
        </p:txBody>
      </p:sp>
      <p:sp>
        <p:nvSpPr>
          <p:cNvPr id="647" name="Google Shape;647;p68"/>
          <p:cNvSpPr txBox="1"/>
          <p:nvPr/>
        </p:nvSpPr>
        <p:spPr>
          <a:xfrm>
            <a:off x="398700" y="1190200"/>
            <a:ext cx="8346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648" name="Google Shape;648;p68"/>
          <p:cNvPicPr preferRelativeResize="0"/>
          <p:nvPr/>
        </p:nvPicPr>
        <p:blipFill>
          <a:blip r:embed="rId4">
            <a:alphaModFix/>
          </a:blip>
          <a:stretch>
            <a:fillRect/>
          </a:stretch>
        </p:blipFill>
        <p:spPr>
          <a:xfrm>
            <a:off x="5038700" y="1076850"/>
            <a:ext cx="2888701" cy="3851576"/>
          </a:xfrm>
          <a:prstGeom prst="rect">
            <a:avLst/>
          </a:prstGeom>
          <a:noFill/>
          <a:ln>
            <a:noFill/>
          </a:ln>
        </p:spPr>
      </p:pic>
      <p:sp>
        <p:nvSpPr>
          <p:cNvPr id="649" name="Google Shape;649;p68"/>
          <p:cNvSpPr txBox="1"/>
          <p:nvPr/>
        </p:nvSpPr>
        <p:spPr>
          <a:xfrm>
            <a:off x="231150" y="1190200"/>
            <a:ext cx="2579700" cy="3738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A full 2-port calibration was performed using a N9918A FieldFox to measure the insertion loss of the matching network @ 1.8GHz</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pic>
        <p:nvPicPr>
          <p:cNvPr id="650" name="Google Shape;650;p68"/>
          <p:cNvPicPr preferRelativeResize="0"/>
          <p:nvPr/>
        </p:nvPicPr>
        <p:blipFill>
          <a:blip r:embed="rId5">
            <a:alphaModFix/>
          </a:blip>
          <a:stretch>
            <a:fillRect/>
          </a:stretch>
        </p:blipFill>
        <p:spPr>
          <a:xfrm>
            <a:off x="2810850" y="1661875"/>
            <a:ext cx="2057400" cy="2794945"/>
          </a:xfrm>
          <a:prstGeom prst="rect">
            <a:avLst/>
          </a:prstGeom>
          <a:noFill/>
          <a:ln>
            <a:noFill/>
          </a:ln>
        </p:spPr>
      </p:pic>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6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56" name="Google Shape;656;p6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51</a:t>
            </a:fld>
            <a:endParaRPr/>
          </a:p>
        </p:txBody>
      </p:sp>
      <p:sp>
        <p:nvSpPr>
          <p:cNvPr id="657" name="Google Shape;657;p6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Insertion Loss - Results</a:t>
            </a:r>
            <a:endParaRPr/>
          </a:p>
        </p:txBody>
      </p:sp>
      <p:sp>
        <p:nvSpPr>
          <p:cNvPr id="658" name="Google Shape;658;p69"/>
          <p:cNvSpPr txBox="1"/>
          <p:nvPr/>
        </p:nvSpPr>
        <p:spPr>
          <a:xfrm>
            <a:off x="398700" y="1190200"/>
            <a:ext cx="8346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659" name="Google Shape;659;p69"/>
          <p:cNvPicPr preferRelativeResize="0"/>
          <p:nvPr/>
        </p:nvPicPr>
        <p:blipFill>
          <a:blip r:embed="rId4">
            <a:alphaModFix/>
          </a:blip>
          <a:stretch>
            <a:fillRect/>
          </a:stretch>
        </p:blipFill>
        <p:spPr>
          <a:xfrm>
            <a:off x="3820300" y="1378925"/>
            <a:ext cx="4695050" cy="3330550"/>
          </a:xfrm>
          <a:prstGeom prst="rect">
            <a:avLst/>
          </a:prstGeom>
          <a:noFill/>
          <a:ln>
            <a:noFill/>
          </a:ln>
        </p:spPr>
      </p:pic>
      <p:sp>
        <p:nvSpPr>
          <p:cNvPr id="660" name="Google Shape;660;p69"/>
          <p:cNvSpPr txBox="1"/>
          <p:nvPr/>
        </p:nvSpPr>
        <p:spPr>
          <a:xfrm>
            <a:off x="154100" y="1338850"/>
            <a:ext cx="3313500" cy="34284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Insertion loss was found to be roughly 1.86dB +/- 0.09dB </a:t>
            </a:r>
            <a:endParaRPr sz="21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7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66" name="Google Shape;666;p7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52</a:t>
            </a:fld>
            <a:endParaRPr/>
          </a:p>
        </p:txBody>
      </p:sp>
      <p:sp>
        <p:nvSpPr>
          <p:cNvPr id="667" name="Google Shape;667;p7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Early Challenges</a:t>
            </a:r>
            <a:endParaRPr/>
          </a:p>
        </p:txBody>
      </p:sp>
      <p:sp>
        <p:nvSpPr>
          <p:cNvPr id="668" name="Google Shape;668;p70"/>
          <p:cNvSpPr txBox="1"/>
          <p:nvPr/>
        </p:nvSpPr>
        <p:spPr>
          <a:xfrm>
            <a:off x="398700" y="1190200"/>
            <a:ext cx="83466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The first test at 2.44 GHz was used with a VNA and a wiFi antenna. Unfortunately, at this frequency the varactors lacked the required tuning range.</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Several steps were taken to identify and correct the problem, including swapping varactors, inductors, and ceramic capacitors. </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7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74" name="Google Shape;674;p7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53</a:t>
            </a:fld>
            <a:endParaRPr/>
          </a:p>
        </p:txBody>
      </p:sp>
      <p:sp>
        <p:nvSpPr>
          <p:cNvPr id="675" name="Google Shape;675;p71"/>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Troubleshooting</a:t>
            </a:r>
            <a:endParaRPr/>
          </a:p>
        </p:txBody>
      </p:sp>
      <p:sp>
        <p:nvSpPr>
          <p:cNvPr id="676" name="Google Shape;676;p71"/>
          <p:cNvSpPr txBox="1"/>
          <p:nvPr/>
        </p:nvSpPr>
        <p:spPr>
          <a:xfrm>
            <a:off x="398700" y="1076850"/>
            <a:ext cx="8346600" cy="41868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Varactors</a:t>
            </a:r>
            <a:endParaRPr sz="24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Replaced SMV1276 with SMV1247, which has slightly more tuning range, 8.86pF to 0.64pF.</a:t>
            </a:r>
            <a:endParaRPr sz="20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Inductor</a:t>
            </a:r>
            <a:endParaRPr sz="24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Replaced 2.2nH inductor with 1.8nH and then 1nH. Slight improvement noticed, but not much. Even with the inductor shorted, about 1nH of inductance is still present.</a:t>
            </a:r>
            <a:endParaRPr sz="20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Ceramic Capacitor</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000">
                <a:solidFill>
                  <a:schemeClr val="dk1"/>
                </a:solidFill>
                <a:highlight>
                  <a:schemeClr val="lt1"/>
                </a:highlight>
                <a:latin typeface="Calibri"/>
                <a:ea typeface="Calibri"/>
                <a:cs typeface="Calibri"/>
                <a:sym typeface="Calibri"/>
              </a:rPr>
              <a:t>Replaced both 13pF capacitors with 15pF.</a:t>
            </a:r>
            <a:endParaRPr sz="2000">
              <a:solidFill>
                <a:schemeClr val="dk1"/>
              </a:solidFill>
              <a:highlight>
                <a:schemeClr val="lt1"/>
              </a:highlight>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Ground Plane cut outs </a:t>
            </a:r>
            <a:endParaRPr sz="24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Attached copper sheet to cover cut outs in ground plane to help cancel out stray inductance</a:t>
            </a:r>
            <a:endParaRPr sz="24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80"/>
        <p:cNvGrpSpPr/>
        <p:nvPr/>
      </p:nvGrpSpPr>
      <p:grpSpPr>
        <a:xfrm>
          <a:off x="0" y="0"/>
          <a:ext cx="0" cy="0"/>
          <a:chOff x="0" y="0"/>
          <a:chExt cx="0" cy="0"/>
        </a:xfrm>
      </p:grpSpPr>
      <p:pic>
        <p:nvPicPr>
          <p:cNvPr id="681" name="Google Shape;681;p7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82" name="Google Shape;682;p7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54</a:t>
            </a:fld>
            <a:endParaRPr/>
          </a:p>
        </p:txBody>
      </p:sp>
      <p:sp>
        <p:nvSpPr>
          <p:cNvPr id="683" name="Google Shape;683;p7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Troubleshooting</a:t>
            </a:r>
            <a:endParaRPr/>
          </a:p>
        </p:txBody>
      </p:sp>
      <p:sp>
        <p:nvSpPr>
          <p:cNvPr id="684" name="Google Shape;684;p72"/>
          <p:cNvSpPr txBox="1"/>
          <p:nvPr/>
        </p:nvSpPr>
        <p:spPr>
          <a:xfrm>
            <a:off x="685800" y="1714500"/>
            <a:ext cx="2819400" cy="28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685" name="Google Shape;685;p72"/>
          <p:cNvPicPr preferRelativeResize="0"/>
          <p:nvPr/>
        </p:nvPicPr>
        <p:blipFill>
          <a:blip r:embed="rId4">
            <a:alphaModFix/>
          </a:blip>
          <a:stretch>
            <a:fillRect/>
          </a:stretch>
        </p:blipFill>
        <p:spPr>
          <a:xfrm>
            <a:off x="1882363" y="1153050"/>
            <a:ext cx="5379273" cy="3769775"/>
          </a:xfrm>
          <a:prstGeom prst="rect">
            <a:avLst/>
          </a:prstGeom>
          <a:noFill/>
          <a:ln>
            <a:noFill/>
          </a:ln>
        </p:spPr>
      </p:pic>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689"/>
        <p:cNvGrpSpPr/>
        <p:nvPr/>
      </p:nvGrpSpPr>
      <p:grpSpPr>
        <a:xfrm>
          <a:off x="0" y="0"/>
          <a:ext cx="0" cy="0"/>
          <a:chOff x="0" y="0"/>
          <a:chExt cx="0" cy="0"/>
        </a:xfrm>
      </p:grpSpPr>
      <p:pic>
        <p:nvPicPr>
          <p:cNvPr id="690" name="Google Shape;690;p7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691" name="Google Shape;691;p7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55</a:t>
            </a:fld>
            <a:endParaRPr/>
          </a:p>
        </p:txBody>
      </p:sp>
      <p:sp>
        <p:nvSpPr>
          <p:cNvPr id="692" name="Google Shape;692;p7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Troubleshooting</a:t>
            </a:r>
            <a:endParaRPr/>
          </a:p>
        </p:txBody>
      </p:sp>
      <p:sp>
        <p:nvSpPr>
          <p:cNvPr id="693" name="Google Shape;693;p73"/>
          <p:cNvSpPr txBox="1"/>
          <p:nvPr/>
        </p:nvSpPr>
        <p:spPr>
          <a:xfrm>
            <a:off x="398700" y="1190200"/>
            <a:ext cx="8346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694" name="Google Shape;694;p73"/>
          <p:cNvPicPr preferRelativeResize="0"/>
          <p:nvPr/>
        </p:nvPicPr>
        <p:blipFill>
          <a:blip r:embed="rId4">
            <a:alphaModFix/>
          </a:blip>
          <a:stretch>
            <a:fillRect/>
          </a:stretch>
        </p:blipFill>
        <p:spPr>
          <a:xfrm>
            <a:off x="4271435" y="1133525"/>
            <a:ext cx="4030332" cy="3577074"/>
          </a:xfrm>
          <a:prstGeom prst="rect">
            <a:avLst/>
          </a:prstGeom>
          <a:noFill/>
          <a:ln>
            <a:noFill/>
          </a:ln>
        </p:spPr>
      </p:pic>
      <p:pic>
        <p:nvPicPr>
          <p:cNvPr id="695" name="Google Shape;695;p73"/>
          <p:cNvPicPr preferRelativeResize="0"/>
          <p:nvPr/>
        </p:nvPicPr>
        <p:blipFill>
          <a:blip r:embed="rId5">
            <a:alphaModFix/>
          </a:blip>
          <a:stretch>
            <a:fillRect/>
          </a:stretch>
        </p:blipFill>
        <p:spPr>
          <a:xfrm>
            <a:off x="1502300" y="1190198"/>
            <a:ext cx="2346425" cy="2423975"/>
          </a:xfrm>
          <a:prstGeom prst="rect">
            <a:avLst/>
          </a:prstGeom>
          <a:noFill/>
          <a:ln>
            <a:noFill/>
          </a:ln>
        </p:spPr>
      </p:pic>
      <p:sp>
        <p:nvSpPr>
          <p:cNvPr id="696" name="Google Shape;696;p73"/>
          <p:cNvSpPr txBox="1"/>
          <p:nvPr/>
        </p:nvSpPr>
        <p:spPr>
          <a:xfrm>
            <a:off x="154100" y="1250050"/>
            <a:ext cx="1348200" cy="23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Inductor: 0402 1nH</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Varactor:</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SMV 1247-079LF</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Ceramic Cap.:</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highlight>
                  <a:schemeClr val="lt1"/>
                </a:highlight>
                <a:latin typeface="Calibri"/>
                <a:ea typeface="Calibri"/>
                <a:cs typeface="Calibri"/>
                <a:sym typeface="Calibri"/>
              </a:rPr>
              <a:t>0402 15pF</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highlight>
                  <a:schemeClr val="lt1"/>
                </a:highlight>
                <a:latin typeface="Calibri"/>
                <a:ea typeface="Calibri"/>
                <a:cs typeface="Calibri"/>
                <a:sym typeface="Calibri"/>
              </a:rPr>
              <a:t>Load: 2.4 GHz antenna</a:t>
            </a:r>
            <a:endParaRPr sz="1200">
              <a:solidFill>
                <a:schemeClr val="dk1"/>
              </a:solidFill>
              <a:highlight>
                <a:schemeClr val="lt1"/>
              </a:highlight>
              <a:latin typeface="Calibri"/>
              <a:ea typeface="Calibri"/>
              <a:cs typeface="Calibri"/>
              <a:sym typeface="Calibri"/>
            </a:endParaRPr>
          </a:p>
        </p:txBody>
      </p:sp>
      <p:pic>
        <p:nvPicPr>
          <p:cNvPr id="697" name="Google Shape;697;p73"/>
          <p:cNvPicPr preferRelativeResize="0"/>
          <p:nvPr/>
        </p:nvPicPr>
        <p:blipFill>
          <a:blip r:embed="rId6">
            <a:alphaModFix/>
          </a:blip>
          <a:stretch>
            <a:fillRect/>
          </a:stretch>
        </p:blipFill>
        <p:spPr>
          <a:xfrm>
            <a:off x="550164" y="3727525"/>
            <a:ext cx="2890260" cy="1379300"/>
          </a:xfrm>
          <a:prstGeom prst="rect">
            <a:avLst/>
          </a:prstGeom>
          <a:noFill/>
          <a:ln>
            <a:noFill/>
          </a:ln>
        </p:spPr>
      </p:pic>
      <p:sp>
        <p:nvSpPr>
          <p:cNvPr id="698" name="Google Shape;698;p73"/>
          <p:cNvSpPr txBox="1"/>
          <p:nvPr/>
        </p:nvSpPr>
        <p:spPr>
          <a:xfrm>
            <a:off x="1013000" y="3554350"/>
            <a:ext cx="489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V1</a:t>
            </a:r>
            <a:endParaRPr sz="1700">
              <a:solidFill>
                <a:schemeClr val="dk1"/>
              </a:solidFill>
              <a:latin typeface="Calibri"/>
              <a:ea typeface="Calibri"/>
              <a:cs typeface="Calibri"/>
              <a:sym typeface="Calibri"/>
            </a:endParaRPr>
          </a:p>
        </p:txBody>
      </p:sp>
      <p:sp>
        <p:nvSpPr>
          <p:cNvPr id="699" name="Google Shape;699;p73"/>
          <p:cNvSpPr txBox="1"/>
          <p:nvPr/>
        </p:nvSpPr>
        <p:spPr>
          <a:xfrm>
            <a:off x="2608745" y="3578703"/>
            <a:ext cx="489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FF9900"/>
                </a:solidFill>
                <a:latin typeface="Calibri"/>
                <a:ea typeface="Calibri"/>
                <a:cs typeface="Calibri"/>
                <a:sym typeface="Calibri"/>
              </a:rPr>
              <a:t>V2</a:t>
            </a:r>
            <a:endParaRPr sz="1700">
              <a:solidFill>
                <a:srgbClr val="FF9900"/>
              </a:solidFill>
              <a:latin typeface="Calibri"/>
              <a:ea typeface="Calibri"/>
              <a:cs typeface="Calibri"/>
              <a:sym typeface="Calibri"/>
            </a:endParaRP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03"/>
        <p:cNvGrpSpPr/>
        <p:nvPr/>
      </p:nvGrpSpPr>
      <p:grpSpPr>
        <a:xfrm>
          <a:off x="0" y="0"/>
          <a:ext cx="0" cy="0"/>
          <a:chOff x="0" y="0"/>
          <a:chExt cx="0" cy="0"/>
        </a:xfrm>
      </p:grpSpPr>
      <p:pic>
        <p:nvPicPr>
          <p:cNvPr id="704" name="Google Shape;704;p7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705" name="Google Shape;705;p7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56</a:t>
            </a:fld>
            <a:endParaRPr/>
          </a:p>
        </p:txBody>
      </p:sp>
      <p:sp>
        <p:nvSpPr>
          <p:cNvPr id="706" name="Google Shape;706;p7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400">
                <a:solidFill>
                  <a:schemeClr val="lt1"/>
                </a:solidFill>
                <a:latin typeface="Calibri"/>
                <a:ea typeface="Calibri"/>
                <a:cs typeface="Calibri"/>
                <a:sym typeface="Calibri"/>
              </a:rPr>
              <a:t>Troubleshooting: Single Varactor</a:t>
            </a:r>
            <a:endParaRPr sz="1200"/>
          </a:p>
        </p:txBody>
      </p:sp>
      <p:sp>
        <p:nvSpPr>
          <p:cNvPr id="707" name="Google Shape;707;p74"/>
          <p:cNvSpPr txBox="1"/>
          <p:nvPr/>
        </p:nvSpPr>
        <p:spPr>
          <a:xfrm>
            <a:off x="398700" y="1190200"/>
            <a:ext cx="83466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708" name="Google Shape;708;p74"/>
          <p:cNvPicPr preferRelativeResize="0"/>
          <p:nvPr/>
        </p:nvPicPr>
        <p:blipFill>
          <a:blip r:embed="rId4">
            <a:alphaModFix/>
          </a:blip>
          <a:stretch>
            <a:fillRect/>
          </a:stretch>
        </p:blipFill>
        <p:spPr>
          <a:xfrm>
            <a:off x="4572000" y="1190200"/>
            <a:ext cx="4202100" cy="3365575"/>
          </a:xfrm>
          <a:prstGeom prst="rect">
            <a:avLst/>
          </a:prstGeom>
          <a:noFill/>
          <a:ln>
            <a:noFill/>
          </a:ln>
        </p:spPr>
      </p:pic>
      <p:pic>
        <p:nvPicPr>
          <p:cNvPr id="709" name="Google Shape;709;p74"/>
          <p:cNvPicPr preferRelativeResize="0"/>
          <p:nvPr/>
        </p:nvPicPr>
        <p:blipFill>
          <a:blip r:embed="rId5">
            <a:alphaModFix/>
          </a:blip>
          <a:stretch>
            <a:fillRect/>
          </a:stretch>
        </p:blipFill>
        <p:spPr>
          <a:xfrm>
            <a:off x="1685600" y="1190200"/>
            <a:ext cx="2648749" cy="2652975"/>
          </a:xfrm>
          <a:prstGeom prst="rect">
            <a:avLst/>
          </a:prstGeom>
          <a:noFill/>
          <a:ln>
            <a:noFill/>
          </a:ln>
        </p:spPr>
      </p:pic>
      <p:sp>
        <p:nvSpPr>
          <p:cNvPr id="710" name="Google Shape;710;p74"/>
          <p:cNvSpPr txBox="1"/>
          <p:nvPr/>
        </p:nvSpPr>
        <p:spPr>
          <a:xfrm>
            <a:off x="154100" y="1250050"/>
            <a:ext cx="1348200" cy="23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Inductor: Shorted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Varactor:</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SMV 1276-079LF</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Ceramic Cap.:</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highlight>
                  <a:schemeClr val="lt1"/>
                </a:highlight>
                <a:latin typeface="Calibri"/>
                <a:ea typeface="Calibri"/>
                <a:cs typeface="Calibri"/>
                <a:sym typeface="Calibri"/>
              </a:rPr>
              <a:t>0402 13pF</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highlight>
                  <a:schemeClr val="lt1"/>
                </a:highlight>
                <a:latin typeface="Calibri"/>
                <a:ea typeface="Calibri"/>
                <a:cs typeface="Calibri"/>
                <a:sym typeface="Calibri"/>
              </a:rPr>
              <a:t>Load: 2.4 GHz antenna</a:t>
            </a:r>
            <a:endParaRPr sz="1200">
              <a:solidFill>
                <a:schemeClr val="dk1"/>
              </a:solidFill>
              <a:highlight>
                <a:schemeClr val="lt1"/>
              </a:highlight>
              <a:latin typeface="Calibri"/>
              <a:ea typeface="Calibri"/>
              <a:cs typeface="Calibri"/>
              <a:sym typeface="Calibri"/>
            </a:endParaRPr>
          </a:p>
        </p:txBody>
      </p:sp>
      <p:sp>
        <p:nvSpPr>
          <p:cNvPr id="711" name="Google Shape;711;p74"/>
          <p:cNvSpPr txBox="1"/>
          <p:nvPr/>
        </p:nvSpPr>
        <p:spPr>
          <a:xfrm>
            <a:off x="279325" y="4103250"/>
            <a:ext cx="405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74"/>
          <p:cNvSpPr txBox="1"/>
          <p:nvPr/>
        </p:nvSpPr>
        <p:spPr>
          <a:xfrm>
            <a:off x="154100" y="4105800"/>
            <a:ext cx="418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Very hard to mathematically isolate the problem!</a:t>
            </a:r>
            <a:endParaRPr sz="20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7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718" name="Google Shape;718;p7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57</a:t>
            </a:fld>
            <a:endParaRPr/>
          </a:p>
        </p:txBody>
      </p:sp>
      <p:sp>
        <p:nvSpPr>
          <p:cNvPr id="719" name="Google Shape;719;p7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Troubleshooting Results</a:t>
            </a:r>
            <a:endParaRPr/>
          </a:p>
        </p:txBody>
      </p:sp>
      <p:sp>
        <p:nvSpPr>
          <p:cNvPr id="720" name="Google Shape;720;p75"/>
          <p:cNvSpPr txBox="1"/>
          <p:nvPr/>
        </p:nvSpPr>
        <p:spPr>
          <a:xfrm>
            <a:off x="398700" y="1190200"/>
            <a:ext cx="83568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Our testing did not immediately clarify the source of the problem when operating at 2.44 GHz.</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highlight>
                  <a:schemeClr val="lt1"/>
                </a:highlight>
                <a:latin typeface="Calibri"/>
                <a:ea typeface="Calibri"/>
                <a:cs typeface="Calibri"/>
                <a:sym typeface="Calibri"/>
              </a:rPr>
              <a:t>Additional testing will be done with different varactors and a variety of loads. At the very least, a mathematical explanation can be afforded as to why the current matching network design is not feasible at 2.44 GHz.</a:t>
            </a:r>
            <a:endParaRPr sz="20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In the interim, we have decided to proceed with our project at 1.8 GHz, which still provides some utility in wireless communications. </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76"/>
          <p:cNvPicPr preferRelativeResize="0"/>
          <p:nvPr/>
        </p:nvPicPr>
        <p:blipFill>
          <a:blip r:embed="rId3">
            <a:alphaModFix/>
          </a:blip>
          <a:stretch>
            <a:fillRect/>
          </a:stretch>
        </p:blipFill>
        <p:spPr>
          <a:xfrm>
            <a:off x="3476725" y="923300"/>
            <a:ext cx="5456875" cy="1784875"/>
          </a:xfrm>
          <a:prstGeom prst="rect">
            <a:avLst/>
          </a:prstGeom>
          <a:noFill/>
          <a:ln>
            <a:noFill/>
          </a:ln>
        </p:spPr>
      </p:pic>
      <p:pic>
        <p:nvPicPr>
          <p:cNvPr id="726" name="Google Shape;726;p76"/>
          <p:cNvPicPr preferRelativeResize="0"/>
          <p:nvPr/>
        </p:nvPicPr>
        <p:blipFill>
          <a:blip r:embed="rId4">
            <a:alphaModFix/>
          </a:blip>
          <a:stretch>
            <a:fillRect/>
          </a:stretch>
        </p:blipFill>
        <p:spPr>
          <a:xfrm>
            <a:off x="3476725" y="2936775"/>
            <a:ext cx="3383200" cy="1491325"/>
          </a:xfrm>
          <a:prstGeom prst="rect">
            <a:avLst/>
          </a:prstGeom>
          <a:noFill/>
          <a:ln>
            <a:noFill/>
          </a:ln>
        </p:spPr>
      </p:pic>
      <p:pic>
        <p:nvPicPr>
          <p:cNvPr id="727" name="Google Shape;727;p76"/>
          <p:cNvPicPr preferRelativeResize="0"/>
          <p:nvPr/>
        </p:nvPicPr>
        <p:blipFill rotWithShape="1">
          <a:blip r:embed="rId5">
            <a:alphaModFix/>
          </a:blip>
          <a:srcRect/>
          <a:stretch/>
        </p:blipFill>
        <p:spPr>
          <a:xfrm>
            <a:off x="0" y="-76200"/>
            <a:ext cx="9144001" cy="1075700"/>
          </a:xfrm>
          <a:prstGeom prst="rect">
            <a:avLst/>
          </a:prstGeom>
          <a:noFill/>
          <a:ln>
            <a:noFill/>
          </a:ln>
        </p:spPr>
      </p:pic>
      <p:sp>
        <p:nvSpPr>
          <p:cNvPr id="728" name="Google Shape;728;p76"/>
          <p:cNvSpPr txBox="1">
            <a:spLocks noGrp="1"/>
          </p:cNvSpPr>
          <p:nvPr>
            <p:ph type="sldNum" idx="12"/>
          </p:nvPr>
        </p:nvSpPr>
        <p:spPr>
          <a:xfrm>
            <a:off x="8576700" y="4837600"/>
            <a:ext cx="567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58</a:t>
            </a:fld>
            <a:endParaRPr/>
          </a:p>
        </p:txBody>
      </p:sp>
      <p:sp>
        <p:nvSpPr>
          <p:cNvPr id="729" name="Google Shape;729;p76"/>
          <p:cNvSpPr txBox="1"/>
          <p:nvPr/>
        </p:nvSpPr>
        <p:spPr>
          <a:xfrm>
            <a:off x="3196200" y="0"/>
            <a:ext cx="5871600" cy="8472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Testing of the DACs Cont. </a:t>
            </a:r>
            <a:r>
              <a:rPr lang="en-US" sz="3100">
                <a:solidFill>
                  <a:schemeClr val="lt1"/>
                </a:solidFill>
                <a:latin typeface="Calibri"/>
                <a:ea typeface="Calibri"/>
                <a:cs typeface="Calibri"/>
                <a:sym typeface="Calibri"/>
              </a:rPr>
              <a:t>(FT.4) [Purpose]</a:t>
            </a:r>
            <a:endParaRPr sz="3300" b="0" i="0" u="none" strike="noStrike" cap="none">
              <a:solidFill>
                <a:schemeClr val="lt1"/>
              </a:solidFill>
              <a:latin typeface="Calibri"/>
              <a:ea typeface="Calibri"/>
              <a:cs typeface="Calibri"/>
              <a:sym typeface="Calibri"/>
            </a:endParaRPr>
          </a:p>
        </p:txBody>
      </p:sp>
      <p:sp>
        <p:nvSpPr>
          <p:cNvPr id="730" name="Google Shape;730;p76"/>
          <p:cNvSpPr txBox="1"/>
          <p:nvPr/>
        </p:nvSpPr>
        <p:spPr>
          <a:xfrm>
            <a:off x="6562500" y="918025"/>
            <a:ext cx="2413800" cy="53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Calculating DAC #</a:t>
            </a:r>
            <a:endParaRPr sz="2300">
              <a:solidFill>
                <a:schemeClr val="dk1"/>
              </a:solidFill>
              <a:latin typeface="Calibri"/>
              <a:ea typeface="Calibri"/>
              <a:cs typeface="Calibri"/>
              <a:sym typeface="Calibri"/>
            </a:endParaRPr>
          </a:p>
        </p:txBody>
      </p:sp>
      <p:pic>
        <p:nvPicPr>
          <p:cNvPr id="731" name="Google Shape;731;p76"/>
          <p:cNvPicPr preferRelativeResize="0"/>
          <p:nvPr/>
        </p:nvPicPr>
        <p:blipFill>
          <a:blip r:embed="rId6">
            <a:alphaModFix/>
          </a:blip>
          <a:stretch>
            <a:fillRect/>
          </a:stretch>
        </p:blipFill>
        <p:spPr>
          <a:xfrm>
            <a:off x="76200" y="1076850"/>
            <a:ext cx="3313625" cy="3628600"/>
          </a:xfrm>
          <a:prstGeom prst="rect">
            <a:avLst/>
          </a:prstGeom>
          <a:noFill/>
          <a:ln>
            <a:noFill/>
          </a:ln>
        </p:spPr>
      </p:pic>
      <p:sp>
        <p:nvSpPr>
          <p:cNvPr id="732" name="Google Shape;732;p76"/>
          <p:cNvSpPr txBox="1"/>
          <p:nvPr/>
        </p:nvSpPr>
        <p:spPr>
          <a:xfrm>
            <a:off x="6387900" y="4097550"/>
            <a:ext cx="2763000" cy="9696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Accuracy</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Time response</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Power consumption</a:t>
            </a:r>
            <a:endParaRPr sz="17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77"/>
          <p:cNvPicPr preferRelativeResize="0"/>
          <p:nvPr/>
        </p:nvPicPr>
        <p:blipFill>
          <a:blip r:embed="rId3">
            <a:alphaModFix/>
          </a:blip>
          <a:stretch>
            <a:fillRect/>
          </a:stretch>
        </p:blipFill>
        <p:spPr>
          <a:xfrm>
            <a:off x="0" y="1238250"/>
            <a:ext cx="5871600" cy="3356950"/>
          </a:xfrm>
          <a:prstGeom prst="rect">
            <a:avLst/>
          </a:prstGeom>
          <a:noFill/>
          <a:ln>
            <a:noFill/>
          </a:ln>
        </p:spPr>
      </p:pic>
      <p:pic>
        <p:nvPicPr>
          <p:cNvPr id="738" name="Google Shape;738;p77"/>
          <p:cNvPicPr preferRelativeResize="0"/>
          <p:nvPr/>
        </p:nvPicPr>
        <p:blipFill>
          <a:blip r:embed="rId4">
            <a:alphaModFix/>
          </a:blip>
          <a:stretch>
            <a:fillRect/>
          </a:stretch>
        </p:blipFill>
        <p:spPr>
          <a:xfrm>
            <a:off x="5831275" y="3695900"/>
            <a:ext cx="3228225" cy="1353975"/>
          </a:xfrm>
          <a:prstGeom prst="rect">
            <a:avLst/>
          </a:prstGeom>
          <a:noFill/>
          <a:ln>
            <a:noFill/>
          </a:ln>
        </p:spPr>
      </p:pic>
      <p:pic>
        <p:nvPicPr>
          <p:cNvPr id="739" name="Google Shape;739;p77"/>
          <p:cNvPicPr preferRelativeResize="0"/>
          <p:nvPr/>
        </p:nvPicPr>
        <p:blipFill rotWithShape="1">
          <a:blip r:embed="rId5">
            <a:alphaModFix/>
          </a:blip>
          <a:srcRect/>
          <a:stretch/>
        </p:blipFill>
        <p:spPr>
          <a:xfrm>
            <a:off x="0" y="-76202"/>
            <a:ext cx="9144001" cy="1153055"/>
          </a:xfrm>
          <a:prstGeom prst="rect">
            <a:avLst/>
          </a:prstGeom>
          <a:noFill/>
          <a:ln>
            <a:noFill/>
          </a:ln>
        </p:spPr>
      </p:pic>
      <p:sp>
        <p:nvSpPr>
          <p:cNvPr id="740" name="Google Shape;740;p77"/>
          <p:cNvSpPr txBox="1">
            <a:spLocks noGrp="1"/>
          </p:cNvSpPr>
          <p:nvPr>
            <p:ph type="sldNum" idx="12"/>
          </p:nvPr>
        </p:nvSpPr>
        <p:spPr>
          <a:xfrm>
            <a:off x="693420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59</a:t>
            </a:fld>
            <a:endParaRPr/>
          </a:p>
        </p:txBody>
      </p:sp>
      <p:sp>
        <p:nvSpPr>
          <p:cNvPr id="741" name="Google Shape;741;p77"/>
          <p:cNvSpPr txBox="1"/>
          <p:nvPr/>
        </p:nvSpPr>
        <p:spPr>
          <a:xfrm>
            <a:off x="3272389" y="152250"/>
            <a:ext cx="5871600" cy="8574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Testing of the DACs Cont. </a:t>
            </a:r>
            <a:r>
              <a:rPr lang="en-US" sz="3400">
                <a:solidFill>
                  <a:schemeClr val="lt1"/>
                </a:solidFill>
                <a:latin typeface="Calibri"/>
                <a:ea typeface="Calibri"/>
                <a:cs typeface="Calibri"/>
                <a:sym typeface="Calibri"/>
              </a:rPr>
              <a:t>(FT.4)</a:t>
            </a:r>
            <a:endParaRPr sz="3600" b="0" i="0" u="none" strike="noStrike" cap="none">
              <a:solidFill>
                <a:schemeClr val="lt1"/>
              </a:solidFill>
              <a:latin typeface="Calibri"/>
              <a:ea typeface="Calibri"/>
              <a:cs typeface="Calibri"/>
              <a:sym typeface="Calibri"/>
            </a:endParaRPr>
          </a:p>
        </p:txBody>
      </p:sp>
      <p:sp>
        <p:nvSpPr>
          <p:cNvPr id="742" name="Google Shape;742;p77"/>
          <p:cNvSpPr txBox="1"/>
          <p:nvPr/>
        </p:nvSpPr>
        <p:spPr>
          <a:xfrm>
            <a:off x="304800" y="4426175"/>
            <a:ext cx="5215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Setup: 		</a:t>
            </a:r>
            <a:r>
              <a:rPr lang="en-US" sz="2300">
                <a:solidFill>
                  <a:schemeClr val="dk1"/>
                </a:solidFill>
                <a:latin typeface="Calibri"/>
                <a:ea typeface="Calibri"/>
                <a:cs typeface="Calibri"/>
                <a:sym typeface="Calibri"/>
              </a:rPr>
              <a:t>TP = Test Point</a:t>
            </a:r>
            <a:endParaRPr sz="2300">
              <a:solidFill>
                <a:schemeClr val="dk1"/>
              </a:solidFill>
              <a:latin typeface="Calibri"/>
              <a:ea typeface="Calibri"/>
              <a:cs typeface="Calibri"/>
              <a:sym typeface="Calibri"/>
            </a:endParaRPr>
          </a:p>
        </p:txBody>
      </p:sp>
      <p:sp>
        <p:nvSpPr>
          <p:cNvPr id="743" name="Google Shape;743;p77"/>
          <p:cNvSpPr txBox="1"/>
          <p:nvPr/>
        </p:nvSpPr>
        <p:spPr>
          <a:xfrm>
            <a:off x="44200" y="1038325"/>
            <a:ext cx="9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13.68mA</a:t>
            </a:r>
            <a:endParaRPr>
              <a:solidFill>
                <a:schemeClr val="dk1"/>
              </a:solidFill>
              <a:latin typeface="Calibri"/>
              <a:ea typeface="Calibri"/>
              <a:cs typeface="Calibri"/>
              <a:sym typeface="Calibri"/>
            </a:endParaRPr>
          </a:p>
        </p:txBody>
      </p:sp>
      <p:pic>
        <p:nvPicPr>
          <p:cNvPr id="744" name="Google Shape;744;p77"/>
          <p:cNvPicPr preferRelativeResize="0"/>
          <p:nvPr/>
        </p:nvPicPr>
        <p:blipFill>
          <a:blip r:embed="rId6">
            <a:alphaModFix/>
          </a:blip>
          <a:stretch>
            <a:fillRect/>
          </a:stretch>
        </p:blipFill>
        <p:spPr>
          <a:xfrm>
            <a:off x="3800548" y="890325"/>
            <a:ext cx="5311523" cy="615600"/>
          </a:xfrm>
          <a:prstGeom prst="rect">
            <a:avLst/>
          </a:prstGeom>
          <a:noFill/>
          <a:ln>
            <a:noFill/>
          </a:ln>
        </p:spPr>
      </p:pic>
      <p:pic>
        <p:nvPicPr>
          <p:cNvPr id="745" name="Google Shape;745;p77"/>
          <p:cNvPicPr preferRelativeResize="0"/>
          <p:nvPr/>
        </p:nvPicPr>
        <p:blipFill>
          <a:blip r:embed="rId7">
            <a:alphaModFix/>
          </a:blip>
          <a:stretch>
            <a:fillRect/>
          </a:stretch>
        </p:blipFill>
        <p:spPr>
          <a:xfrm>
            <a:off x="7115696" y="1846996"/>
            <a:ext cx="1828575" cy="1575475"/>
          </a:xfrm>
          <a:prstGeom prst="rect">
            <a:avLst/>
          </a:prstGeom>
          <a:noFill/>
          <a:ln>
            <a:noFill/>
          </a:ln>
        </p:spPr>
      </p:pic>
      <p:sp>
        <p:nvSpPr>
          <p:cNvPr id="746" name="Google Shape;746;p77"/>
          <p:cNvSpPr txBox="1"/>
          <p:nvPr/>
        </p:nvSpPr>
        <p:spPr>
          <a:xfrm>
            <a:off x="7313138" y="1505913"/>
            <a:ext cx="1586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Software Setup</a:t>
            </a:r>
            <a:endParaRPr sz="17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p:nvPr/>
        </p:nvSpPr>
        <p:spPr>
          <a:xfrm>
            <a:off x="862350" y="1274500"/>
            <a:ext cx="7419300" cy="318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900"/>
              </a:spcAft>
              <a:buClr>
                <a:schemeClr val="dk1"/>
              </a:buClr>
              <a:buSzPts val="1100"/>
              <a:buFont typeface="Arial"/>
              <a:buNone/>
            </a:pPr>
            <a:r>
              <a:rPr lang="en-US" sz="2500">
                <a:solidFill>
                  <a:schemeClr val="dk1"/>
                </a:solidFill>
              </a:rPr>
              <a:t>The problem we are exploring addresses manufacturers of wireless devices. A strong wireless signal relies on a well-matched antenna, as poor matching can cause power to reflect back toward the transmitter. Environmental factors, such as proximity to the body, can disrupt the matching of the antenna and degrade its performance.</a:t>
            </a:r>
            <a:endParaRPr sz="2300" b="0" i="0" u="none" strike="noStrike" cap="none">
              <a:solidFill>
                <a:srgbClr val="000000"/>
              </a:solidFill>
              <a:latin typeface="Arial"/>
              <a:ea typeface="Arial"/>
              <a:cs typeface="Arial"/>
              <a:sym typeface="Arial"/>
            </a:endParaRPr>
          </a:p>
        </p:txBody>
      </p:sp>
      <p:pic>
        <p:nvPicPr>
          <p:cNvPr id="160" name="Google Shape;160;p2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61" name="Google Shape;161;p2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a:t>
            </a:fld>
            <a:endParaRPr/>
          </a:p>
        </p:txBody>
      </p:sp>
      <p:sp>
        <p:nvSpPr>
          <p:cNvPr id="162" name="Google Shape;162;p2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Problem Statement</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7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752" name="Google Shape;752;p78"/>
          <p:cNvSpPr txBox="1">
            <a:spLocks noGrp="1"/>
          </p:cNvSpPr>
          <p:nvPr>
            <p:ph type="sldNum" idx="12"/>
          </p:nvPr>
        </p:nvSpPr>
        <p:spPr>
          <a:xfrm>
            <a:off x="8431500" y="4767275"/>
            <a:ext cx="5601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60</a:t>
            </a:fld>
            <a:endParaRPr/>
          </a:p>
        </p:txBody>
      </p:sp>
      <p:sp>
        <p:nvSpPr>
          <p:cNvPr id="753" name="Google Shape;753;p78"/>
          <p:cNvSpPr txBox="1"/>
          <p:nvPr/>
        </p:nvSpPr>
        <p:spPr>
          <a:xfrm>
            <a:off x="2810925" y="113025"/>
            <a:ext cx="5871600" cy="599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Testing of the DACs Results</a:t>
            </a:r>
            <a:endParaRPr sz="3300" b="0" i="0" u="none" strike="noStrike" cap="none">
              <a:solidFill>
                <a:schemeClr val="lt1"/>
              </a:solidFill>
              <a:latin typeface="Calibri"/>
              <a:ea typeface="Calibri"/>
              <a:cs typeface="Calibri"/>
              <a:sym typeface="Calibri"/>
            </a:endParaRPr>
          </a:p>
        </p:txBody>
      </p:sp>
      <p:pic>
        <p:nvPicPr>
          <p:cNvPr id="754" name="Google Shape;754;p78"/>
          <p:cNvPicPr preferRelativeResize="0"/>
          <p:nvPr/>
        </p:nvPicPr>
        <p:blipFill>
          <a:blip r:embed="rId4">
            <a:alphaModFix/>
          </a:blip>
          <a:stretch>
            <a:fillRect/>
          </a:stretch>
        </p:blipFill>
        <p:spPr>
          <a:xfrm>
            <a:off x="37875" y="1229250"/>
            <a:ext cx="4019600" cy="3180450"/>
          </a:xfrm>
          <a:prstGeom prst="rect">
            <a:avLst/>
          </a:prstGeom>
          <a:noFill/>
          <a:ln>
            <a:noFill/>
          </a:ln>
        </p:spPr>
      </p:pic>
      <p:pic>
        <p:nvPicPr>
          <p:cNvPr id="755" name="Google Shape;755;p78"/>
          <p:cNvPicPr preferRelativeResize="0"/>
          <p:nvPr/>
        </p:nvPicPr>
        <p:blipFill>
          <a:blip r:embed="rId5">
            <a:alphaModFix/>
          </a:blip>
          <a:stretch>
            <a:fillRect/>
          </a:stretch>
        </p:blipFill>
        <p:spPr>
          <a:xfrm>
            <a:off x="4209875" y="1229253"/>
            <a:ext cx="4781724" cy="3205498"/>
          </a:xfrm>
          <a:prstGeom prst="rect">
            <a:avLst/>
          </a:prstGeom>
          <a:noFill/>
          <a:ln>
            <a:noFill/>
          </a:ln>
        </p:spPr>
      </p:pic>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7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761" name="Google Shape;761;p79"/>
          <p:cNvSpPr txBox="1">
            <a:spLocks noGrp="1"/>
          </p:cNvSpPr>
          <p:nvPr>
            <p:ph type="sldNum" idx="12"/>
          </p:nvPr>
        </p:nvSpPr>
        <p:spPr>
          <a:xfrm>
            <a:off x="693420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61</a:t>
            </a:fld>
            <a:endParaRPr/>
          </a:p>
        </p:txBody>
      </p:sp>
      <p:sp>
        <p:nvSpPr>
          <p:cNvPr id="762" name="Google Shape;762;p79"/>
          <p:cNvSpPr txBox="1"/>
          <p:nvPr/>
        </p:nvSpPr>
        <p:spPr>
          <a:xfrm>
            <a:off x="3272389" y="152250"/>
            <a:ext cx="5871600" cy="8574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Testing of the DACs Cont. </a:t>
            </a:r>
            <a:r>
              <a:rPr lang="en-US" sz="3400">
                <a:solidFill>
                  <a:schemeClr val="lt1"/>
                </a:solidFill>
                <a:latin typeface="Calibri"/>
                <a:ea typeface="Calibri"/>
                <a:cs typeface="Calibri"/>
                <a:sym typeface="Calibri"/>
              </a:rPr>
              <a:t>(FT.4)</a:t>
            </a:r>
            <a:endParaRPr sz="3600" b="0" i="0" u="none" strike="noStrike" cap="none">
              <a:solidFill>
                <a:schemeClr val="lt1"/>
              </a:solidFill>
              <a:latin typeface="Calibri"/>
              <a:ea typeface="Calibri"/>
              <a:cs typeface="Calibri"/>
              <a:sym typeface="Calibri"/>
            </a:endParaRPr>
          </a:p>
        </p:txBody>
      </p:sp>
      <p:sp>
        <p:nvSpPr>
          <p:cNvPr id="763" name="Google Shape;763;p79"/>
          <p:cNvSpPr txBox="1"/>
          <p:nvPr/>
        </p:nvSpPr>
        <p:spPr>
          <a:xfrm>
            <a:off x="112150" y="1055325"/>
            <a:ext cx="252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Time Response Software Setup:</a:t>
            </a:r>
            <a:endParaRPr sz="2800">
              <a:solidFill>
                <a:schemeClr val="dk1"/>
              </a:solidFill>
              <a:latin typeface="Calibri"/>
              <a:ea typeface="Calibri"/>
              <a:cs typeface="Calibri"/>
              <a:sym typeface="Calibri"/>
            </a:endParaRPr>
          </a:p>
        </p:txBody>
      </p:sp>
      <p:sp>
        <p:nvSpPr>
          <p:cNvPr id="764" name="Google Shape;764;p79"/>
          <p:cNvSpPr txBox="1"/>
          <p:nvPr/>
        </p:nvSpPr>
        <p:spPr>
          <a:xfrm>
            <a:off x="6974650" y="2267450"/>
            <a:ext cx="21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79"/>
          <p:cNvSpPr txBox="1"/>
          <p:nvPr/>
        </p:nvSpPr>
        <p:spPr>
          <a:xfrm>
            <a:off x="6974650" y="2259800"/>
            <a:ext cx="1749000" cy="477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No extra delays</a:t>
            </a:r>
            <a:endParaRPr sz="1300"/>
          </a:p>
        </p:txBody>
      </p:sp>
      <p:pic>
        <p:nvPicPr>
          <p:cNvPr id="766" name="Google Shape;766;p79"/>
          <p:cNvPicPr preferRelativeResize="0"/>
          <p:nvPr/>
        </p:nvPicPr>
        <p:blipFill>
          <a:blip r:embed="rId4">
            <a:alphaModFix/>
          </a:blip>
          <a:stretch>
            <a:fillRect/>
          </a:stretch>
        </p:blipFill>
        <p:spPr>
          <a:xfrm>
            <a:off x="2555950" y="956825"/>
            <a:ext cx="3873474" cy="4186675"/>
          </a:xfrm>
          <a:prstGeom prst="rect">
            <a:avLst/>
          </a:prstGeom>
          <a:noFill/>
          <a:ln>
            <a:noFill/>
          </a:ln>
        </p:spPr>
      </p:pic>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8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772" name="Google Shape;772;p80"/>
          <p:cNvSpPr txBox="1">
            <a:spLocks noGrp="1"/>
          </p:cNvSpPr>
          <p:nvPr>
            <p:ph type="sldNum" idx="12"/>
          </p:nvPr>
        </p:nvSpPr>
        <p:spPr>
          <a:xfrm>
            <a:off x="8528725" y="4760100"/>
            <a:ext cx="570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62</a:t>
            </a:fld>
            <a:endParaRPr/>
          </a:p>
        </p:txBody>
      </p:sp>
      <p:sp>
        <p:nvSpPr>
          <p:cNvPr id="773" name="Google Shape;773;p80"/>
          <p:cNvSpPr txBox="1"/>
          <p:nvPr/>
        </p:nvSpPr>
        <p:spPr>
          <a:xfrm>
            <a:off x="3272389" y="152250"/>
            <a:ext cx="5871600" cy="8574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Testing of the DACs Cont. </a:t>
            </a:r>
            <a:r>
              <a:rPr lang="en-US" sz="3400">
                <a:solidFill>
                  <a:schemeClr val="lt1"/>
                </a:solidFill>
                <a:latin typeface="Calibri"/>
                <a:ea typeface="Calibri"/>
                <a:cs typeface="Calibri"/>
                <a:sym typeface="Calibri"/>
              </a:rPr>
              <a:t>(FT.4)</a:t>
            </a:r>
            <a:endParaRPr sz="3600" b="0" i="0" u="none" strike="noStrike" cap="none">
              <a:solidFill>
                <a:schemeClr val="lt1"/>
              </a:solidFill>
              <a:latin typeface="Calibri"/>
              <a:ea typeface="Calibri"/>
              <a:cs typeface="Calibri"/>
              <a:sym typeface="Calibri"/>
            </a:endParaRPr>
          </a:p>
        </p:txBody>
      </p:sp>
      <p:sp>
        <p:nvSpPr>
          <p:cNvPr id="774" name="Google Shape;774;p80"/>
          <p:cNvSpPr txBox="1"/>
          <p:nvPr/>
        </p:nvSpPr>
        <p:spPr>
          <a:xfrm>
            <a:off x="7308325" y="1743750"/>
            <a:ext cx="1790700" cy="19914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Each value held for ~760uS </a:t>
            </a:r>
            <a:endParaRPr sz="1900">
              <a:solidFill>
                <a:schemeClr val="dk1"/>
              </a:solidFill>
              <a:latin typeface="Calibri"/>
              <a:ea typeface="Calibri"/>
              <a:cs typeface="Calibri"/>
              <a:sym typeface="Calibri"/>
            </a:endParaRPr>
          </a:p>
          <a:p>
            <a:pPr marL="0" lvl="0" indent="0" algn="l" rtl="0">
              <a:lnSpc>
                <a:spcPct val="50000"/>
              </a:lnSpc>
              <a:spcBef>
                <a:spcPts val="0"/>
              </a:spcBef>
              <a:spcAft>
                <a:spcPts val="0"/>
              </a:spcAft>
              <a:buNone/>
            </a:pP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Values offset by ~380uS</a:t>
            </a:r>
            <a:endParaRPr sz="1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775" name="Google Shape;775;p80"/>
          <p:cNvSpPr txBox="1"/>
          <p:nvPr/>
        </p:nvSpPr>
        <p:spPr>
          <a:xfrm>
            <a:off x="7597950" y="1288400"/>
            <a:ext cx="130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a:solidFill>
                  <a:schemeClr val="dk1"/>
                </a:solidFill>
                <a:latin typeface="Calibri"/>
                <a:ea typeface="Calibri"/>
                <a:cs typeface="Calibri"/>
                <a:sym typeface="Calibri"/>
              </a:rPr>
              <a:t>Ideal Case</a:t>
            </a:r>
            <a:endParaRPr sz="2000" b="1" u="sng">
              <a:solidFill>
                <a:schemeClr val="dk1"/>
              </a:solidFill>
              <a:latin typeface="Calibri"/>
              <a:ea typeface="Calibri"/>
              <a:cs typeface="Calibri"/>
              <a:sym typeface="Calibri"/>
            </a:endParaRPr>
          </a:p>
        </p:txBody>
      </p:sp>
      <p:sp>
        <p:nvSpPr>
          <p:cNvPr id="776" name="Google Shape;776;p80"/>
          <p:cNvSpPr txBox="1"/>
          <p:nvPr/>
        </p:nvSpPr>
        <p:spPr>
          <a:xfrm>
            <a:off x="7374500" y="3806625"/>
            <a:ext cx="16980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900" b="1">
                <a:solidFill>
                  <a:schemeClr val="dk1"/>
                </a:solidFill>
                <a:latin typeface="Calibri"/>
                <a:ea typeface="Calibri"/>
                <a:cs typeface="Calibri"/>
                <a:sym typeface="Calibri"/>
              </a:rPr>
              <a:t>yellow trace:</a:t>
            </a:r>
            <a:r>
              <a:rPr lang="en-US" sz="1900">
                <a:solidFill>
                  <a:schemeClr val="dk1"/>
                </a:solidFill>
                <a:latin typeface="Calibri"/>
                <a:ea typeface="Calibri"/>
                <a:cs typeface="Calibri"/>
                <a:sym typeface="Calibri"/>
              </a:rPr>
              <a:t> DAC1 output</a:t>
            </a:r>
            <a:endParaRPr sz="1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900" b="1">
                <a:solidFill>
                  <a:schemeClr val="dk1"/>
                </a:solidFill>
                <a:latin typeface="Calibri"/>
                <a:ea typeface="Calibri"/>
                <a:cs typeface="Calibri"/>
                <a:sym typeface="Calibri"/>
              </a:rPr>
              <a:t>pink trace:</a:t>
            </a:r>
            <a:endParaRPr sz="19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900">
                <a:solidFill>
                  <a:schemeClr val="dk1"/>
                </a:solidFill>
                <a:latin typeface="Calibri"/>
                <a:ea typeface="Calibri"/>
                <a:cs typeface="Calibri"/>
                <a:sym typeface="Calibri"/>
              </a:rPr>
              <a:t>DAC2 output</a:t>
            </a:r>
            <a:endParaRPr sz="2800">
              <a:solidFill>
                <a:schemeClr val="dk1"/>
              </a:solidFill>
              <a:latin typeface="Calibri"/>
              <a:ea typeface="Calibri"/>
              <a:cs typeface="Calibri"/>
              <a:sym typeface="Calibri"/>
            </a:endParaRPr>
          </a:p>
        </p:txBody>
      </p:sp>
      <p:pic>
        <p:nvPicPr>
          <p:cNvPr id="777" name="Google Shape;777;p80"/>
          <p:cNvPicPr preferRelativeResize="0"/>
          <p:nvPr/>
        </p:nvPicPr>
        <p:blipFill>
          <a:blip r:embed="rId4">
            <a:alphaModFix/>
          </a:blip>
          <a:stretch>
            <a:fillRect/>
          </a:stretch>
        </p:blipFill>
        <p:spPr>
          <a:xfrm>
            <a:off x="76200" y="1162050"/>
            <a:ext cx="7082949" cy="3981450"/>
          </a:xfrm>
          <a:prstGeom prst="rect">
            <a:avLst/>
          </a:prstGeom>
          <a:noFill/>
          <a:ln>
            <a:noFill/>
          </a:ln>
        </p:spPr>
      </p:pic>
      <p:sp>
        <p:nvSpPr>
          <p:cNvPr id="778" name="Google Shape;778;p80"/>
          <p:cNvSpPr txBox="1"/>
          <p:nvPr/>
        </p:nvSpPr>
        <p:spPr>
          <a:xfrm>
            <a:off x="7329800" y="826700"/>
            <a:ext cx="1939800" cy="4770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None/>
            </a:pPr>
            <a:r>
              <a:rPr lang="en-US" sz="1900" b="1">
                <a:solidFill>
                  <a:schemeClr val="dk1"/>
                </a:solidFill>
                <a:latin typeface="Calibri"/>
                <a:ea typeface="Calibri"/>
                <a:cs typeface="Calibri"/>
                <a:sym typeface="Calibri"/>
              </a:rPr>
              <a:t>Output of DACs</a:t>
            </a:r>
            <a:endParaRPr sz="1900" b="1">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81"/>
          <p:cNvSpPr txBox="1"/>
          <p:nvPr/>
        </p:nvSpPr>
        <p:spPr>
          <a:xfrm>
            <a:off x="-12875" y="4376325"/>
            <a:ext cx="9080100" cy="738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Testing SDR can respond to return loss changes based on different loads/open/short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Comparing results from SDR to a calibrated source</a:t>
            </a:r>
            <a:endParaRPr sz="1200"/>
          </a:p>
        </p:txBody>
      </p:sp>
      <p:pic>
        <p:nvPicPr>
          <p:cNvPr id="784" name="Google Shape;784;p81"/>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785" name="Google Shape;785;p8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63</a:t>
            </a:fld>
            <a:endParaRPr/>
          </a:p>
        </p:txBody>
      </p:sp>
      <p:sp>
        <p:nvSpPr>
          <p:cNvPr id="786" name="Google Shape;786;p81"/>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SDR Can Measure Return Loss (FT. 7) [Purpose]</a:t>
            </a:r>
            <a:endParaRPr sz="3000" b="0" i="0" u="none" strike="noStrike" cap="none">
              <a:solidFill>
                <a:schemeClr val="lt1"/>
              </a:solidFill>
              <a:latin typeface="Calibri"/>
              <a:ea typeface="Calibri"/>
              <a:cs typeface="Calibri"/>
              <a:sym typeface="Calibri"/>
            </a:endParaRPr>
          </a:p>
        </p:txBody>
      </p:sp>
      <p:pic>
        <p:nvPicPr>
          <p:cNvPr id="787" name="Google Shape;787;p81"/>
          <p:cNvPicPr preferRelativeResize="0"/>
          <p:nvPr/>
        </p:nvPicPr>
        <p:blipFill>
          <a:blip r:embed="rId4">
            <a:alphaModFix/>
          </a:blip>
          <a:stretch>
            <a:fillRect/>
          </a:stretch>
        </p:blipFill>
        <p:spPr>
          <a:xfrm>
            <a:off x="152400" y="943100"/>
            <a:ext cx="8839200" cy="2943884"/>
          </a:xfrm>
          <a:prstGeom prst="rect">
            <a:avLst/>
          </a:prstGeom>
          <a:noFill/>
          <a:ln>
            <a:noFill/>
          </a:ln>
        </p:spPr>
      </p:pic>
    </p:spTree>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82"/>
          <p:cNvPicPr preferRelativeResize="0"/>
          <p:nvPr/>
        </p:nvPicPr>
        <p:blipFill>
          <a:blip r:embed="rId3">
            <a:alphaModFix/>
          </a:blip>
          <a:stretch>
            <a:fillRect/>
          </a:stretch>
        </p:blipFill>
        <p:spPr>
          <a:xfrm>
            <a:off x="5126762" y="2780500"/>
            <a:ext cx="505050" cy="634000"/>
          </a:xfrm>
          <a:prstGeom prst="rect">
            <a:avLst/>
          </a:prstGeom>
          <a:noFill/>
          <a:ln>
            <a:noFill/>
          </a:ln>
        </p:spPr>
      </p:pic>
      <p:pic>
        <p:nvPicPr>
          <p:cNvPr id="793" name="Google Shape;793;p82"/>
          <p:cNvPicPr preferRelativeResize="0"/>
          <p:nvPr/>
        </p:nvPicPr>
        <p:blipFill rotWithShape="1">
          <a:blip r:embed="rId4">
            <a:alphaModFix/>
          </a:blip>
          <a:srcRect/>
          <a:stretch/>
        </p:blipFill>
        <p:spPr>
          <a:xfrm>
            <a:off x="0" y="-76200"/>
            <a:ext cx="9144001" cy="866900"/>
          </a:xfrm>
          <a:prstGeom prst="rect">
            <a:avLst/>
          </a:prstGeom>
          <a:noFill/>
          <a:ln>
            <a:noFill/>
          </a:ln>
        </p:spPr>
      </p:pic>
      <p:sp>
        <p:nvSpPr>
          <p:cNvPr id="794" name="Google Shape;794;p8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64</a:t>
            </a:fld>
            <a:endParaRPr/>
          </a:p>
        </p:txBody>
      </p:sp>
      <p:sp>
        <p:nvSpPr>
          <p:cNvPr id="795" name="Google Shape;795;p82"/>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SDR Can Measure Return Loss (FT. 7) Results</a:t>
            </a:r>
            <a:endParaRPr sz="3000" b="0" i="0" u="none" strike="noStrike" cap="none">
              <a:solidFill>
                <a:schemeClr val="lt1"/>
              </a:solidFill>
              <a:latin typeface="Calibri"/>
              <a:ea typeface="Calibri"/>
              <a:cs typeface="Calibri"/>
              <a:sym typeface="Calibri"/>
            </a:endParaRPr>
          </a:p>
        </p:txBody>
      </p:sp>
      <p:pic>
        <p:nvPicPr>
          <p:cNvPr id="796" name="Google Shape;796;p82"/>
          <p:cNvPicPr preferRelativeResize="0"/>
          <p:nvPr/>
        </p:nvPicPr>
        <p:blipFill>
          <a:blip r:embed="rId5">
            <a:alphaModFix/>
          </a:blip>
          <a:stretch>
            <a:fillRect/>
          </a:stretch>
        </p:blipFill>
        <p:spPr>
          <a:xfrm>
            <a:off x="4850316" y="790700"/>
            <a:ext cx="1920034" cy="1875900"/>
          </a:xfrm>
          <a:prstGeom prst="rect">
            <a:avLst/>
          </a:prstGeom>
          <a:noFill/>
          <a:ln>
            <a:noFill/>
          </a:ln>
        </p:spPr>
      </p:pic>
      <p:pic>
        <p:nvPicPr>
          <p:cNvPr id="797" name="Google Shape;797;p82"/>
          <p:cNvPicPr preferRelativeResize="0"/>
          <p:nvPr/>
        </p:nvPicPr>
        <p:blipFill>
          <a:blip r:embed="rId6">
            <a:alphaModFix/>
          </a:blip>
          <a:stretch>
            <a:fillRect/>
          </a:stretch>
        </p:blipFill>
        <p:spPr>
          <a:xfrm>
            <a:off x="4917825" y="3490691"/>
            <a:ext cx="1852525" cy="1580083"/>
          </a:xfrm>
          <a:prstGeom prst="rect">
            <a:avLst/>
          </a:prstGeom>
          <a:noFill/>
          <a:ln>
            <a:noFill/>
          </a:ln>
        </p:spPr>
      </p:pic>
      <p:pic>
        <p:nvPicPr>
          <p:cNvPr id="798" name="Google Shape;798;p82"/>
          <p:cNvPicPr preferRelativeResize="0"/>
          <p:nvPr/>
        </p:nvPicPr>
        <p:blipFill>
          <a:blip r:embed="rId7">
            <a:alphaModFix/>
          </a:blip>
          <a:stretch>
            <a:fillRect/>
          </a:stretch>
        </p:blipFill>
        <p:spPr>
          <a:xfrm>
            <a:off x="152400" y="790700"/>
            <a:ext cx="4227550" cy="4276600"/>
          </a:xfrm>
          <a:prstGeom prst="rect">
            <a:avLst/>
          </a:prstGeom>
          <a:noFill/>
          <a:ln>
            <a:noFill/>
          </a:ln>
        </p:spPr>
      </p:pic>
      <p:pic>
        <p:nvPicPr>
          <p:cNvPr id="799" name="Google Shape;799;p82"/>
          <p:cNvPicPr preferRelativeResize="0"/>
          <p:nvPr/>
        </p:nvPicPr>
        <p:blipFill>
          <a:blip r:embed="rId3">
            <a:alphaModFix/>
          </a:blip>
          <a:stretch>
            <a:fillRect/>
          </a:stretch>
        </p:blipFill>
        <p:spPr>
          <a:xfrm>
            <a:off x="6029087" y="2799750"/>
            <a:ext cx="505050" cy="634000"/>
          </a:xfrm>
          <a:prstGeom prst="rect">
            <a:avLst/>
          </a:prstGeom>
          <a:noFill/>
          <a:ln>
            <a:noFill/>
          </a:ln>
        </p:spPr>
      </p:pic>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83"/>
          <p:cNvPicPr preferRelativeResize="0"/>
          <p:nvPr/>
        </p:nvPicPr>
        <p:blipFill>
          <a:blip r:embed="rId3">
            <a:alphaModFix/>
          </a:blip>
          <a:stretch>
            <a:fillRect/>
          </a:stretch>
        </p:blipFill>
        <p:spPr>
          <a:xfrm>
            <a:off x="774136" y="790700"/>
            <a:ext cx="6899063" cy="4200401"/>
          </a:xfrm>
          <a:prstGeom prst="rect">
            <a:avLst/>
          </a:prstGeom>
          <a:noFill/>
          <a:ln>
            <a:noFill/>
          </a:ln>
        </p:spPr>
      </p:pic>
      <p:pic>
        <p:nvPicPr>
          <p:cNvPr id="805" name="Google Shape;805;p83"/>
          <p:cNvPicPr preferRelativeResize="0"/>
          <p:nvPr/>
        </p:nvPicPr>
        <p:blipFill rotWithShape="1">
          <a:blip r:embed="rId4">
            <a:alphaModFix/>
          </a:blip>
          <a:srcRect/>
          <a:stretch/>
        </p:blipFill>
        <p:spPr>
          <a:xfrm>
            <a:off x="0" y="-76200"/>
            <a:ext cx="9144001" cy="866900"/>
          </a:xfrm>
          <a:prstGeom prst="rect">
            <a:avLst/>
          </a:prstGeom>
          <a:noFill/>
          <a:ln>
            <a:noFill/>
          </a:ln>
        </p:spPr>
      </p:pic>
      <p:sp>
        <p:nvSpPr>
          <p:cNvPr id="806" name="Google Shape;806;p83"/>
          <p:cNvSpPr txBox="1">
            <a:spLocks noGrp="1"/>
          </p:cNvSpPr>
          <p:nvPr>
            <p:ph type="sldNum" idx="12"/>
          </p:nvPr>
        </p:nvSpPr>
        <p:spPr>
          <a:xfrm>
            <a:off x="8485750" y="4697275"/>
            <a:ext cx="4305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65</a:t>
            </a:fld>
            <a:endParaRPr/>
          </a:p>
        </p:txBody>
      </p:sp>
      <p:sp>
        <p:nvSpPr>
          <p:cNvPr id="807" name="Google Shape;807;p83"/>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SDR Can Measure Return Loss (FT. 7)</a:t>
            </a:r>
            <a:endParaRPr sz="3000" b="0" i="0" u="none" strike="noStrike" cap="none">
              <a:solidFill>
                <a:schemeClr val="lt1"/>
              </a:solidFill>
              <a:latin typeface="Calibri"/>
              <a:ea typeface="Calibri"/>
              <a:cs typeface="Calibri"/>
              <a:sym typeface="Calibri"/>
            </a:endParaRPr>
          </a:p>
        </p:txBody>
      </p:sp>
      <p:sp>
        <p:nvSpPr>
          <p:cNvPr id="808" name="Google Shape;808;p83"/>
          <p:cNvSpPr txBox="1"/>
          <p:nvPr/>
        </p:nvSpPr>
        <p:spPr>
          <a:xfrm>
            <a:off x="216850" y="4321975"/>
            <a:ext cx="1264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chemeClr val="dk1"/>
                </a:solidFill>
                <a:latin typeface="Calibri"/>
                <a:ea typeface="Calibri"/>
                <a:cs typeface="Calibri"/>
                <a:sym typeface="Calibri"/>
              </a:rPr>
              <a:t>Setup:</a:t>
            </a:r>
            <a:endParaRPr sz="25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84"/>
          <p:cNvPicPr preferRelativeResize="0"/>
          <p:nvPr/>
        </p:nvPicPr>
        <p:blipFill rotWithShape="1">
          <a:blip r:embed="rId3">
            <a:alphaModFix/>
          </a:blip>
          <a:srcRect/>
          <a:stretch/>
        </p:blipFill>
        <p:spPr>
          <a:xfrm>
            <a:off x="0" y="-76200"/>
            <a:ext cx="9144001" cy="866900"/>
          </a:xfrm>
          <a:prstGeom prst="rect">
            <a:avLst/>
          </a:prstGeom>
          <a:noFill/>
          <a:ln>
            <a:noFill/>
          </a:ln>
        </p:spPr>
      </p:pic>
      <p:sp>
        <p:nvSpPr>
          <p:cNvPr id="814" name="Google Shape;814;p8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66</a:t>
            </a:fld>
            <a:endParaRPr/>
          </a:p>
        </p:txBody>
      </p:sp>
      <p:sp>
        <p:nvSpPr>
          <p:cNvPr id="815" name="Google Shape;815;p84"/>
          <p:cNvSpPr txBox="1"/>
          <p:nvPr/>
        </p:nvSpPr>
        <p:spPr>
          <a:xfrm>
            <a:off x="2791875" y="4699"/>
            <a:ext cx="5871600" cy="786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000">
                <a:solidFill>
                  <a:schemeClr val="lt1"/>
                </a:solidFill>
                <a:latin typeface="Calibri"/>
                <a:ea typeface="Calibri"/>
                <a:cs typeface="Calibri"/>
                <a:sym typeface="Calibri"/>
              </a:rPr>
              <a:t>Testing SDR Can Measure Return Loss (FT. 7) Results</a:t>
            </a:r>
            <a:endParaRPr sz="3000" b="0" i="0" u="none" strike="noStrike" cap="none">
              <a:solidFill>
                <a:schemeClr val="lt1"/>
              </a:solidFill>
              <a:latin typeface="Calibri"/>
              <a:ea typeface="Calibri"/>
              <a:cs typeface="Calibri"/>
              <a:sym typeface="Calibri"/>
            </a:endParaRPr>
          </a:p>
        </p:txBody>
      </p:sp>
      <p:pic>
        <p:nvPicPr>
          <p:cNvPr id="816" name="Google Shape;816;p84"/>
          <p:cNvPicPr preferRelativeResize="0"/>
          <p:nvPr/>
        </p:nvPicPr>
        <p:blipFill>
          <a:blip r:embed="rId4">
            <a:alphaModFix/>
          </a:blip>
          <a:stretch>
            <a:fillRect/>
          </a:stretch>
        </p:blipFill>
        <p:spPr>
          <a:xfrm>
            <a:off x="3983425" y="731500"/>
            <a:ext cx="5084375" cy="2967200"/>
          </a:xfrm>
          <a:prstGeom prst="rect">
            <a:avLst/>
          </a:prstGeom>
          <a:noFill/>
          <a:ln>
            <a:noFill/>
          </a:ln>
        </p:spPr>
      </p:pic>
      <p:pic>
        <p:nvPicPr>
          <p:cNvPr id="817" name="Google Shape;817;p84"/>
          <p:cNvPicPr preferRelativeResize="0"/>
          <p:nvPr/>
        </p:nvPicPr>
        <p:blipFill>
          <a:blip r:embed="rId5">
            <a:alphaModFix/>
          </a:blip>
          <a:stretch>
            <a:fillRect/>
          </a:stretch>
        </p:blipFill>
        <p:spPr>
          <a:xfrm>
            <a:off x="46750" y="938375"/>
            <a:ext cx="3876250" cy="1858075"/>
          </a:xfrm>
          <a:prstGeom prst="rect">
            <a:avLst/>
          </a:prstGeom>
          <a:noFill/>
          <a:ln>
            <a:noFill/>
          </a:ln>
        </p:spPr>
      </p:pic>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8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823" name="Google Shape;823;p8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67</a:t>
            </a:fld>
            <a:endParaRPr/>
          </a:p>
        </p:txBody>
      </p:sp>
      <p:sp>
        <p:nvSpPr>
          <p:cNvPr id="824" name="Google Shape;824;p8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Outline</a:t>
            </a:r>
            <a:endParaRPr sz="3300" b="0" i="0" u="none" strike="noStrike" cap="none">
              <a:solidFill>
                <a:schemeClr val="lt1"/>
              </a:solidFill>
              <a:latin typeface="Calibri"/>
              <a:ea typeface="Calibri"/>
              <a:cs typeface="Calibri"/>
              <a:sym typeface="Calibri"/>
            </a:endParaRPr>
          </a:p>
        </p:txBody>
      </p:sp>
      <p:sp>
        <p:nvSpPr>
          <p:cNvPr id="825" name="Google Shape;825;p85"/>
          <p:cNvSpPr txBox="1"/>
          <p:nvPr/>
        </p:nvSpPr>
        <p:spPr>
          <a:xfrm>
            <a:off x="273075" y="1234525"/>
            <a:ext cx="3637500" cy="36483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Char char="●"/>
            </a:pPr>
            <a:r>
              <a:rPr lang="en-US" sz="1600">
                <a:solidFill>
                  <a:schemeClr val="dk1"/>
                </a:solidFill>
              </a:rPr>
              <a:t>Our algorithm relies on discrete voltages</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US" sz="1600">
                <a:solidFill>
                  <a:schemeClr val="dk1"/>
                </a:solidFill>
              </a:rPr>
              <a:t>30 customizable voltages for each varactor for a total of 900 possible states.</a:t>
            </a:r>
            <a:br>
              <a:rPr lang="en-US" sz="1600">
                <a:solidFill>
                  <a:schemeClr val="dk1"/>
                </a:solidFill>
              </a:rPr>
            </a:b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Uses a coarse-to-fine approach (2 steps) by relating varactor voltages with return loss readings</a:t>
            </a:r>
            <a:endParaRPr sz="1600">
              <a:solidFill>
                <a:schemeClr val="dk1"/>
              </a:solidFill>
            </a:endParaRPr>
          </a:p>
        </p:txBody>
      </p:sp>
      <p:graphicFrame>
        <p:nvGraphicFramePr>
          <p:cNvPr id="826" name="Google Shape;826;p85"/>
          <p:cNvGraphicFramePr/>
          <p:nvPr/>
        </p:nvGraphicFramePr>
        <p:xfrm>
          <a:off x="6434050" y="1428750"/>
          <a:ext cx="3000000" cy="3000000"/>
        </p:xfrm>
        <a:graphic>
          <a:graphicData uri="http://schemas.openxmlformats.org/drawingml/2006/table">
            <a:tbl>
              <a:tblPr>
                <a:noFill/>
                <a:tableStyleId>{7D69F866-B312-4DAF-8783-447740A9DBE5}</a:tableStyleId>
              </a:tblPr>
              <a:tblGrid>
                <a:gridCol w="1052600">
                  <a:extLst>
                    <a:ext uri="{9D8B030D-6E8A-4147-A177-3AD203B41FA5}">
                      <a16:colId xmlns:a16="http://schemas.microsoft.com/office/drawing/2014/main" val="20000"/>
                    </a:ext>
                  </a:extLst>
                </a:gridCol>
                <a:gridCol w="10526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a:t>V1</a:t>
                      </a:r>
                      <a:endParaRPr/>
                    </a:p>
                    <a:p>
                      <a:pPr marL="0" lvl="0" indent="0" algn="ctr" rtl="0">
                        <a:spcBef>
                          <a:spcPts val="0"/>
                        </a:spcBef>
                        <a:spcAft>
                          <a:spcPts val="0"/>
                        </a:spcAft>
                        <a:buNone/>
                      </a:pPr>
                      <a:r>
                        <a:rPr lang="en-US"/>
                        <a:t>Voltage</a:t>
                      </a:r>
                      <a:endParaRPr/>
                    </a:p>
                  </a:txBody>
                  <a:tcPr marL="91425" marR="91425" marT="91425" marB="91425"/>
                </a:tc>
                <a:tc>
                  <a:txBody>
                    <a:bodyPr/>
                    <a:lstStyle/>
                    <a:p>
                      <a:pPr marL="0" lvl="0" indent="0" algn="ctr" rtl="0">
                        <a:spcBef>
                          <a:spcPts val="0"/>
                        </a:spcBef>
                        <a:spcAft>
                          <a:spcPts val="0"/>
                        </a:spcAft>
                        <a:buNone/>
                      </a:pPr>
                      <a:r>
                        <a:rPr lang="en-US"/>
                        <a:t>V2</a:t>
                      </a:r>
                      <a:endParaRPr/>
                    </a:p>
                    <a:p>
                      <a:pPr marL="0" lvl="0" indent="0" algn="ctr" rtl="0">
                        <a:spcBef>
                          <a:spcPts val="0"/>
                        </a:spcBef>
                        <a:spcAft>
                          <a:spcPts val="0"/>
                        </a:spcAft>
                        <a:buNone/>
                      </a:pPr>
                      <a:r>
                        <a:rPr lang="en-US"/>
                        <a:t>Voltage</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a:t>0.0</a:t>
                      </a:r>
                      <a:endParaRPr/>
                    </a:p>
                  </a:txBody>
                  <a:tcPr marL="91425" marR="91425" marT="91425" marB="91425"/>
                </a:tc>
                <a:tc>
                  <a:txBody>
                    <a:bodyPr/>
                    <a:lstStyle/>
                    <a:p>
                      <a:pPr marL="0" lvl="0" indent="0" algn="ctr" rtl="0">
                        <a:spcBef>
                          <a:spcPts val="0"/>
                        </a:spcBef>
                        <a:spcAft>
                          <a:spcPts val="0"/>
                        </a:spcAft>
                        <a:buNone/>
                      </a:pPr>
                      <a:r>
                        <a:rPr lang="en-US"/>
                        <a:t>0.0</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t>0.1</a:t>
                      </a:r>
                      <a:endParaRPr/>
                    </a:p>
                  </a:txBody>
                  <a:tcPr marL="91425" marR="91425" marT="91425" marB="91425"/>
                </a:tc>
                <a:tc>
                  <a:txBody>
                    <a:bodyPr/>
                    <a:lstStyle/>
                    <a:p>
                      <a:pPr marL="0" lvl="0" indent="0" algn="ctr" rtl="0">
                        <a:spcBef>
                          <a:spcPts val="0"/>
                        </a:spcBef>
                        <a:spcAft>
                          <a:spcPts val="0"/>
                        </a:spcAft>
                        <a:buNone/>
                      </a:pPr>
                      <a:r>
                        <a:rPr lang="en-US"/>
                        <a:t>0.1</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0.2</a:t>
                      </a:r>
                      <a:endParaRPr/>
                    </a:p>
                  </a:txBody>
                  <a:tcPr marL="91425" marR="91425" marT="91425" marB="91425"/>
                </a:tc>
                <a:tc>
                  <a:txBody>
                    <a:bodyPr/>
                    <a:lstStyle/>
                    <a:p>
                      <a:pPr marL="0" lvl="0" indent="0" algn="ctr" rtl="0">
                        <a:spcBef>
                          <a:spcPts val="0"/>
                        </a:spcBef>
                        <a:spcAft>
                          <a:spcPts val="0"/>
                        </a:spcAft>
                        <a:buNone/>
                      </a:pPr>
                      <a:r>
                        <a:rPr lang="en-US"/>
                        <a:t>0.2</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a:t>0.3</a:t>
                      </a:r>
                      <a:endParaRPr/>
                    </a:p>
                  </a:txBody>
                  <a:tcPr marL="91425" marR="91425" marT="91425" marB="91425"/>
                </a:tc>
                <a:tc>
                  <a:txBody>
                    <a:bodyPr/>
                    <a:lstStyle/>
                    <a:p>
                      <a:pPr marL="0" lvl="0" indent="0" algn="ctr" rtl="0">
                        <a:spcBef>
                          <a:spcPts val="0"/>
                        </a:spcBef>
                        <a:spcAft>
                          <a:spcPts val="0"/>
                        </a:spcAft>
                        <a:buNone/>
                      </a:pPr>
                      <a:r>
                        <a:rPr lang="en-US"/>
                        <a:t>0.3</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US"/>
                        <a:t>…</a:t>
                      </a:r>
                      <a:endParaRPr/>
                    </a:p>
                  </a:txBody>
                  <a:tcPr marL="91425" marR="91425" marT="91425" marB="91425"/>
                </a:tc>
                <a:tc>
                  <a:txBody>
                    <a:bodyPr/>
                    <a:lstStyle/>
                    <a:p>
                      <a:pPr marL="0" lvl="0" indent="0" algn="ctr" rtl="0">
                        <a:spcBef>
                          <a:spcPts val="0"/>
                        </a:spcBef>
                        <a:spcAft>
                          <a:spcPts val="0"/>
                        </a:spcAft>
                        <a:buNone/>
                      </a:pPr>
                      <a:r>
                        <a:rPr lang="en-US"/>
                        <a:t>…</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US"/>
                        <a:t>…</a:t>
                      </a:r>
                      <a:endParaRPr/>
                    </a:p>
                  </a:txBody>
                  <a:tcPr marL="91425" marR="91425" marT="91425" marB="91425"/>
                </a:tc>
                <a:tc>
                  <a:txBody>
                    <a:bodyPr/>
                    <a:lstStyle/>
                    <a:p>
                      <a:pPr marL="0" lvl="0" indent="0" algn="ctr" rtl="0">
                        <a:spcBef>
                          <a:spcPts val="0"/>
                        </a:spcBef>
                        <a:spcAft>
                          <a:spcPts val="0"/>
                        </a:spcAft>
                        <a:buNone/>
                      </a:pPr>
                      <a:r>
                        <a:rPr lang="en-US"/>
                        <a:t>…</a:t>
                      </a: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r>
                        <a:rPr lang="en-US"/>
                        <a:t>5.7</a:t>
                      </a:r>
                      <a:endParaRPr/>
                    </a:p>
                  </a:txBody>
                  <a:tcPr marL="91425" marR="91425" marT="91425" marB="91425"/>
                </a:tc>
                <a:tc>
                  <a:txBody>
                    <a:bodyPr/>
                    <a:lstStyle/>
                    <a:p>
                      <a:pPr marL="0" lvl="0" indent="0" algn="ctr" rtl="0">
                        <a:spcBef>
                          <a:spcPts val="0"/>
                        </a:spcBef>
                        <a:spcAft>
                          <a:spcPts val="0"/>
                        </a:spcAft>
                        <a:buNone/>
                      </a:pPr>
                      <a:r>
                        <a:rPr lang="en-US"/>
                        <a:t>5.7</a:t>
                      </a:r>
                      <a:endParaRPr/>
                    </a:p>
                  </a:txBody>
                  <a:tcPr marL="91425" marR="91425" marT="91425" marB="91425"/>
                </a:tc>
                <a:extLst>
                  <a:ext uri="{0D108BD9-81ED-4DB2-BD59-A6C34878D82A}">
                    <a16:rowId xmlns:a16="http://schemas.microsoft.com/office/drawing/2014/main" val="10007"/>
                  </a:ext>
                </a:extLst>
              </a:tr>
            </a:tbl>
          </a:graphicData>
        </a:graphic>
      </p:graphicFrame>
      <p:pic>
        <p:nvPicPr>
          <p:cNvPr id="827" name="Google Shape;827;p85"/>
          <p:cNvPicPr preferRelativeResize="0"/>
          <p:nvPr/>
        </p:nvPicPr>
        <p:blipFill>
          <a:blip r:embed="rId4">
            <a:alphaModFix/>
          </a:blip>
          <a:stretch>
            <a:fillRect/>
          </a:stretch>
        </p:blipFill>
        <p:spPr>
          <a:xfrm>
            <a:off x="4235200" y="1428748"/>
            <a:ext cx="1757475" cy="1995775"/>
          </a:xfrm>
          <a:prstGeom prst="rect">
            <a:avLst/>
          </a:prstGeom>
          <a:noFill/>
          <a:ln>
            <a:noFill/>
          </a:ln>
        </p:spPr>
      </p:pic>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8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833" name="Google Shape;833;p8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68</a:t>
            </a:fld>
            <a:endParaRPr/>
          </a:p>
        </p:txBody>
      </p:sp>
      <p:sp>
        <p:nvSpPr>
          <p:cNvPr id="834" name="Google Shape;834;p8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Outline</a:t>
            </a:r>
            <a:endParaRPr sz="3300" b="0" i="0" u="none" strike="noStrike" cap="none">
              <a:solidFill>
                <a:schemeClr val="lt1"/>
              </a:solidFill>
              <a:latin typeface="Calibri"/>
              <a:ea typeface="Calibri"/>
              <a:cs typeface="Calibri"/>
              <a:sym typeface="Calibri"/>
            </a:endParaRPr>
          </a:p>
        </p:txBody>
      </p:sp>
      <p:pic>
        <p:nvPicPr>
          <p:cNvPr id="835" name="Google Shape;835;p86"/>
          <p:cNvPicPr preferRelativeResize="0"/>
          <p:nvPr/>
        </p:nvPicPr>
        <p:blipFill>
          <a:blip r:embed="rId4">
            <a:alphaModFix/>
          </a:blip>
          <a:stretch>
            <a:fillRect/>
          </a:stretch>
        </p:blipFill>
        <p:spPr>
          <a:xfrm>
            <a:off x="1259988" y="1076850"/>
            <a:ext cx="6624036" cy="3861449"/>
          </a:xfrm>
          <a:prstGeom prst="rect">
            <a:avLst/>
          </a:prstGeom>
          <a:noFill/>
          <a:ln>
            <a:noFill/>
          </a:ln>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87"/>
          <p:cNvPicPr preferRelativeResize="0"/>
          <p:nvPr/>
        </p:nvPicPr>
        <p:blipFill>
          <a:blip r:embed="rId3">
            <a:alphaModFix/>
          </a:blip>
          <a:stretch>
            <a:fillRect/>
          </a:stretch>
        </p:blipFill>
        <p:spPr>
          <a:xfrm>
            <a:off x="107075" y="1244000"/>
            <a:ext cx="8839197" cy="575080"/>
          </a:xfrm>
          <a:prstGeom prst="rect">
            <a:avLst/>
          </a:prstGeom>
          <a:noFill/>
          <a:ln>
            <a:noFill/>
          </a:ln>
        </p:spPr>
      </p:pic>
      <p:pic>
        <p:nvPicPr>
          <p:cNvPr id="841" name="Google Shape;841;p87"/>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842" name="Google Shape;842;p8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69</a:t>
            </a:fld>
            <a:endParaRPr/>
          </a:p>
        </p:txBody>
      </p:sp>
      <p:sp>
        <p:nvSpPr>
          <p:cNvPr id="843" name="Google Shape;843;p8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Sampling</a:t>
            </a:r>
            <a:endParaRPr sz="3300" b="0" i="0" u="none" strike="noStrike" cap="none">
              <a:solidFill>
                <a:schemeClr val="lt1"/>
              </a:solidFill>
              <a:latin typeface="Calibri"/>
              <a:ea typeface="Calibri"/>
              <a:cs typeface="Calibri"/>
              <a:sym typeface="Calibri"/>
            </a:endParaRPr>
          </a:p>
        </p:txBody>
      </p:sp>
      <p:grpSp>
        <p:nvGrpSpPr>
          <p:cNvPr id="844" name="Google Shape;844;p87"/>
          <p:cNvGrpSpPr/>
          <p:nvPr/>
        </p:nvGrpSpPr>
        <p:grpSpPr>
          <a:xfrm>
            <a:off x="349075" y="1200350"/>
            <a:ext cx="8041457" cy="693600"/>
            <a:chOff x="349075" y="1200350"/>
            <a:chExt cx="8041457" cy="693600"/>
          </a:xfrm>
        </p:grpSpPr>
        <p:sp>
          <p:nvSpPr>
            <p:cNvPr id="845" name="Google Shape;845;p87"/>
            <p:cNvSpPr/>
            <p:nvPr/>
          </p:nvSpPr>
          <p:spPr>
            <a:xfrm>
              <a:off x="349075"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6" name="Google Shape;846;p87"/>
            <p:cNvSpPr/>
            <p:nvPr/>
          </p:nvSpPr>
          <p:spPr>
            <a:xfrm>
              <a:off x="112572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7" name="Google Shape;847;p87"/>
            <p:cNvSpPr/>
            <p:nvPr/>
          </p:nvSpPr>
          <p:spPr>
            <a:xfrm>
              <a:off x="204577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8" name="Google Shape;848;p87"/>
            <p:cNvSpPr/>
            <p:nvPr/>
          </p:nvSpPr>
          <p:spPr>
            <a:xfrm>
              <a:off x="2926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49" name="Google Shape;849;p87"/>
            <p:cNvSpPr/>
            <p:nvPr/>
          </p:nvSpPr>
          <p:spPr>
            <a:xfrm>
              <a:off x="3731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0" name="Google Shape;850;p87"/>
            <p:cNvSpPr/>
            <p:nvPr/>
          </p:nvSpPr>
          <p:spPr>
            <a:xfrm>
              <a:off x="4633732"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1" name="Google Shape;851;p87"/>
            <p:cNvSpPr/>
            <p:nvPr/>
          </p:nvSpPr>
          <p:spPr>
            <a:xfrm>
              <a:off x="5453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2" name="Google Shape;852;p87"/>
            <p:cNvSpPr/>
            <p:nvPr/>
          </p:nvSpPr>
          <p:spPr>
            <a:xfrm>
              <a:off x="6258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3" name="Google Shape;853;p87"/>
            <p:cNvSpPr/>
            <p:nvPr/>
          </p:nvSpPr>
          <p:spPr>
            <a:xfrm>
              <a:off x="7175518"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4" name="Google Shape;854;p87"/>
            <p:cNvSpPr/>
            <p:nvPr/>
          </p:nvSpPr>
          <p:spPr>
            <a:xfrm>
              <a:off x="8059332"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855" name="Google Shape;855;p87"/>
          <p:cNvGrpSpPr/>
          <p:nvPr/>
        </p:nvGrpSpPr>
        <p:grpSpPr>
          <a:xfrm>
            <a:off x="117800" y="1899200"/>
            <a:ext cx="8343105" cy="3212150"/>
            <a:chOff x="117800" y="1899200"/>
            <a:chExt cx="8343105" cy="3212150"/>
          </a:xfrm>
        </p:grpSpPr>
        <p:grpSp>
          <p:nvGrpSpPr>
            <p:cNvPr id="856" name="Google Shape;856;p87"/>
            <p:cNvGrpSpPr/>
            <p:nvPr/>
          </p:nvGrpSpPr>
          <p:grpSpPr>
            <a:xfrm>
              <a:off x="117800" y="1899200"/>
              <a:ext cx="8343105" cy="3212150"/>
              <a:chOff x="117800" y="1899200"/>
              <a:chExt cx="8343105" cy="3212150"/>
            </a:xfrm>
          </p:grpSpPr>
          <p:sp>
            <p:nvSpPr>
              <p:cNvPr id="857" name="Google Shape;857;p87"/>
              <p:cNvSpPr txBox="1"/>
              <p:nvPr/>
            </p:nvSpPr>
            <p:spPr>
              <a:xfrm>
                <a:off x="117800" y="2017450"/>
                <a:ext cx="4464900" cy="3093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The coarse search samples 10 points out of the 30 total for each varactor</a:t>
                </a:r>
                <a:endParaRPr sz="210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Notice the increasing step sizes between voltages from left to right</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Creates a 10x10 array to get a rough estimation of what voltages provide the best return loss</a:t>
                </a:r>
                <a:endParaRPr sz="2100">
                  <a:solidFill>
                    <a:schemeClr val="dk1"/>
                  </a:solidFill>
                  <a:latin typeface="Calibri"/>
                  <a:ea typeface="Calibri"/>
                  <a:cs typeface="Calibri"/>
                  <a:sym typeface="Calibri"/>
                </a:endParaRPr>
              </a:p>
            </p:txBody>
          </p:sp>
          <p:pic>
            <p:nvPicPr>
              <p:cNvPr id="858" name="Google Shape;858;p87"/>
              <p:cNvPicPr preferRelativeResize="0"/>
              <p:nvPr/>
            </p:nvPicPr>
            <p:blipFill>
              <a:blip r:embed="rId5">
                <a:alphaModFix/>
              </a:blip>
              <a:stretch>
                <a:fillRect/>
              </a:stretch>
            </p:blipFill>
            <p:spPr>
              <a:xfrm>
                <a:off x="4424400" y="1899200"/>
                <a:ext cx="4036505" cy="2828737"/>
              </a:xfrm>
              <a:prstGeom prst="rect">
                <a:avLst/>
              </a:prstGeom>
              <a:noFill/>
              <a:ln>
                <a:noFill/>
              </a:ln>
            </p:spPr>
          </p:pic>
        </p:grpSp>
        <p:cxnSp>
          <p:nvCxnSpPr>
            <p:cNvPr id="859" name="Google Shape;859;p87"/>
            <p:cNvCxnSpPr/>
            <p:nvPr/>
          </p:nvCxnSpPr>
          <p:spPr>
            <a:xfrm flipH="1">
              <a:off x="5234500" y="2216400"/>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0" name="Google Shape;860;p87"/>
            <p:cNvCxnSpPr/>
            <p:nvPr/>
          </p:nvCxnSpPr>
          <p:spPr>
            <a:xfrm flipH="1">
              <a:off x="5301225"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1" name="Google Shape;861;p87"/>
            <p:cNvCxnSpPr/>
            <p:nvPr/>
          </p:nvCxnSpPr>
          <p:spPr>
            <a:xfrm flipH="1">
              <a:off x="5367950"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2" name="Google Shape;862;p87"/>
            <p:cNvCxnSpPr/>
            <p:nvPr/>
          </p:nvCxnSpPr>
          <p:spPr>
            <a:xfrm flipH="1">
              <a:off x="5434675"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3" name="Google Shape;863;p87"/>
            <p:cNvCxnSpPr/>
            <p:nvPr/>
          </p:nvCxnSpPr>
          <p:spPr>
            <a:xfrm flipH="1">
              <a:off x="5613435"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4" name="Google Shape;864;p87"/>
            <p:cNvCxnSpPr/>
            <p:nvPr/>
          </p:nvCxnSpPr>
          <p:spPr>
            <a:xfrm flipH="1">
              <a:off x="5816092"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5" name="Google Shape;865;p87"/>
            <p:cNvCxnSpPr/>
            <p:nvPr/>
          </p:nvCxnSpPr>
          <p:spPr>
            <a:xfrm flipH="1">
              <a:off x="6030560"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6" name="Google Shape;866;p87"/>
            <p:cNvCxnSpPr/>
            <p:nvPr/>
          </p:nvCxnSpPr>
          <p:spPr>
            <a:xfrm flipH="1">
              <a:off x="6483385"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7" name="Google Shape;867;p87"/>
            <p:cNvCxnSpPr/>
            <p:nvPr/>
          </p:nvCxnSpPr>
          <p:spPr>
            <a:xfrm flipH="1">
              <a:off x="6988510" y="2205675"/>
              <a:ext cx="10800" cy="1788000"/>
            </a:xfrm>
            <a:prstGeom prst="straightConnector1">
              <a:avLst/>
            </a:prstGeom>
            <a:noFill/>
            <a:ln w="19050" cap="flat" cmpd="sng">
              <a:solidFill>
                <a:srgbClr val="FF0000"/>
              </a:solidFill>
              <a:prstDash val="solid"/>
              <a:round/>
              <a:headEnd type="none" w="med" len="med"/>
              <a:tailEnd type="none" w="med" len="med"/>
            </a:ln>
          </p:spPr>
        </p:cxnSp>
        <p:cxnSp>
          <p:nvCxnSpPr>
            <p:cNvPr id="868" name="Google Shape;868;p87"/>
            <p:cNvCxnSpPr/>
            <p:nvPr/>
          </p:nvCxnSpPr>
          <p:spPr>
            <a:xfrm flipH="1">
              <a:off x="7493635" y="2205675"/>
              <a:ext cx="10800" cy="1788000"/>
            </a:xfrm>
            <a:prstGeom prst="straightConnector1">
              <a:avLst/>
            </a:prstGeom>
            <a:noFill/>
            <a:ln w="19050" cap="flat" cmpd="sng">
              <a:solidFill>
                <a:srgbClr val="FF0000"/>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animEffect transition="in" filter="fade">
                                      <p:cBhvr>
                                        <p:cTn id="7" dur="1000"/>
                                        <p:tgtEl>
                                          <p:spTgt spid="8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5"/>
                                        </p:tgtEl>
                                        <p:attrNameLst>
                                          <p:attrName>style.visibility</p:attrName>
                                        </p:attrNameLst>
                                      </p:cBhvr>
                                      <p:to>
                                        <p:strVal val="visible"/>
                                      </p:to>
                                    </p:set>
                                    <p:animEffect transition="in" filter="fade">
                                      <p:cBhvr>
                                        <p:cTn id="12"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body" idx="1"/>
          </p:nvPr>
        </p:nvSpPr>
        <p:spPr>
          <a:xfrm>
            <a:off x="617400" y="1285199"/>
            <a:ext cx="7909200" cy="225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None/>
            </a:pPr>
            <a:r>
              <a:rPr lang="en-US" sz="2500">
                <a:latin typeface="Arial"/>
                <a:ea typeface="Arial"/>
                <a:cs typeface="Arial"/>
                <a:sym typeface="Arial"/>
              </a:rPr>
              <a:t>Our Adaptive Antenna Matching design, demonstrated at 1.8 GHz, dynamically adjusts the impedance match to maintain optimal signal strength and power transfer, even in environments where antenna performance may be affected, resulting in an improved signal-to-noise ratio and greater efficiency.</a:t>
            </a:r>
            <a:endParaRPr sz="25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2000">
              <a:latin typeface="Arial"/>
              <a:ea typeface="Arial"/>
              <a:cs typeface="Arial"/>
              <a:sym typeface="Arial"/>
            </a:endParaRPr>
          </a:p>
          <a:p>
            <a:pPr marL="0" lvl="0" indent="0" algn="l" rtl="0">
              <a:lnSpc>
                <a:spcPct val="115000"/>
              </a:lnSpc>
              <a:spcBef>
                <a:spcPts val="1200"/>
              </a:spcBef>
              <a:spcAft>
                <a:spcPts val="0"/>
              </a:spcAft>
              <a:buClr>
                <a:srgbClr val="000000"/>
              </a:buClr>
              <a:buSzPts val="1400"/>
              <a:buNone/>
            </a:pPr>
            <a:br>
              <a:rPr lang="en-US" sz="1800"/>
            </a:br>
            <a:endParaRPr sz="1800"/>
          </a:p>
        </p:txBody>
      </p:sp>
      <p:pic>
        <p:nvPicPr>
          <p:cNvPr id="168" name="Google Shape;168;p2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69" name="Google Shape;169;p2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a:t>
            </a:fld>
            <a:endParaRPr/>
          </a:p>
        </p:txBody>
      </p:sp>
      <p:sp>
        <p:nvSpPr>
          <p:cNvPr id="170" name="Google Shape;170;p2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Value Proposition</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aphicFrame>
        <p:nvGraphicFramePr>
          <p:cNvPr id="873" name="Google Shape;873;p88"/>
          <p:cNvGraphicFramePr/>
          <p:nvPr/>
        </p:nvGraphicFramePr>
        <p:xfrm>
          <a:off x="3667625" y="2205675"/>
          <a:ext cx="3000000" cy="3000000"/>
        </p:xfrm>
        <a:graphic>
          <a:graphicData uri="http://schemas.openxmlformats.org/drawingml/2006/table">
            <a:tbl>
              <a:tblPr>
                <a:noFill/>
                <a:tableStyleId>{7D69F866-B312-4DAF-8783-447740A9DBE5}</a:tableStyleId>
              </a:tblPr>
              <a:tblGrid>
                <a:gridCol w="415150">
                  <a:extLst>
                    <a:ext uri="{9D8B030D-6E8A-4147-A177-3AD203B41FA5}">
                      <a16:colId xmlns:a16="http://schemas.microsoft.com/office/drawing/2014/main" val="20000"/>
                    </a:ext>
                  </a:extLst>
                </a:gridCol>
                <a:gridCol w="415150">
                  <a:extLst>
                    <a:ext uri="{9D8B030D-6E8A-4147-A177-3AD203B41FA5}">
                      <a16:colId xmlns:a16="http://schemas.microsoft.com/office/drawing/2014/main" val="20001"/>
                    </a:ext>
                  </a:extLst>
                </a:gridCol>
                <a:gridCol w="415150">
                  <a:extLst>
                    <a:ext uri="{9D8B030D-6E8A-4147-A177-3AD203B41FA5}">
                      <a16:colId xmlns:a16="http://schemas.microsoft.com/office/drawing/2014/main" val="20002"/>
                    </a:ext>
                  </a:extLst>
                </a:gridCol>
                <a:gridCol w="415150">
                  <a:extLst>
                    <a:ext uri="{9D8B030D-6E8A-4147-A177-3AD203B41FA5}">
                      <a16:colId xmlns:a16="http://schemas.microsoft.com/office/drawing/2014/main" val="20003"/>
                    </a:ext>
                  </a:extLst>
                </a:gridCol>
                <a:gridCol w="415150">
                  <a:extLst>
                    <a:ext uri="{9D8B030D-6E8A-4147-A177-3AD203B41FA5}">
                      <a16:colId xmlns:a16="http://schemas.microsoft.com/office/drawing/2014/main" val="20004"/>
                    </a:ext>
                  </a:extLst>
                </a:gridCol>
                <a:gridCol w="415150">
                  <a:extLst>
                    <a:ext uri="{9D8B030D-6E8A-4147-A177-3AD203B41FA5}">
                      <a16:colId xmlns:a16="http://schemas.microsoft.com/office/drawing/2014/main" val="20005"/>
                    </a:ext>
                  </a:extLst>
                </a:gridCol>
                <a:gridCol w="415150">
                  <a:extLst>
                    <a:ext uri="{9D8B030D-6E8A-4147-A177-3AD203B41FA5}">
                      <a16:colId xmlns:a16="http://schemas.microsoft.com/office/drawing/2014/main" val="20006"/>
                    </a:ext>
                  </a:extLst>
                </a:gridCol>
                <a:gridCol w="415150">
                  <a:extLst>
                    <a:ext uri="{9D8B030D-6E8A-4147-A177-3AD203B41FA5}">
                      <a16:colId xmlns:a16="http://schemas.microsoft.com/office/drawing/2014/main" val="20007"/>
                    </a:ext>
                  </a:extLst>
                </a:gridCol>
                <a:gridCol w="415150">
                  <a:extLst>
                    <a:ext uri="{9D8B030D-6E8A-4147-A177-3AD203B41FA5}">
                      <a16:colId xmlns:a16="http://schemas.microsoft.com/office/drawing/2014/main" val="20008"/>
                    </a:ext>
                  </a:extLst>
                </a:gridCol>
                <a:gridCol w="415150">
                  <a:extLst>
                    <a:ext uri="{9D8B030D-6E8A-4147-A177-3AD203B41FA5}">
                      <a16:colId xmlns:a16="http://schemas.microsoft.com/office/drawing/2014/main" val="20009"/>
                    </a:ext>
                  </a:extLst>
                </a:gridCol>
              </a:tblGrid>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0"/>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1"/>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2"/>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3"/>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4"/>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5"/>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6"/>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7"/>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8"/>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9"/>
                  </a:ext>
                </a:extLst>
              </a:tr>
            </a:tbl>
          </a:graphicData>
        </a:graphic>
      </p:graphicFrame>
      <p:pic>
        <p:nvPicPr>
          <p:cNvPr id="874" name="Google Shape;874;p88"/>
          <p:cNvPicPr preferRelativeResize="0"/>
          <p:nvPr/>
        </p:nvPicPr>
        <p:blipFill>
          <a:blip r:embed="rId3">
            <a:alphaModFix/>
          </a:blip>
          <a:stretch>
            <a:fillRect/>
          </a:stretch>
        </p:blipFill>
        <p:spPr>
          <a:xfrm>
            <a:off x="107075" y="1244000"/>
            <a:ext cx="8839197" cy="575080"/>
          </a:xfrm>
          <a:prstGeom prst="rect">
            <a:avLst/>
          </a:prstGeom>
          <a:noFill/>
          <a:ln>
            <a:noFill/>
          </a:ln>
        </p:spPr>
      </p:pic>
      <p:pic>
        <p:nvPicPr>
          <p:cNvPr id="875" name="Google Shape;875;p88"/>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876" name="Google Shape;876;p8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70</a:t>
            </a:fld>
            <a:endParaRPr/>
          </a:p>
        </p:txBody>
      </p:sp>
      <p:sp>
        <p:nvSpPr>
          <p:cNvPr id="877" name="Google Shape;877;p8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Sampling - Coarse</a:t>
            </a:r>
            <a:endParaRPr sz="3300" b="0" i="0" u="none" strike="noStrike" cap="none">
              <a:solidFill>
                <a:schemeClr val="lt1"/>
              </a:solidFill>
              <a:latin typeface="Calibri"/>
              <a:ea typeface="Calibri"/>
              <a:cs typeface="Calibri"/>
              <a:sym typeface="Calibri"/>
            </a:endParaRPr>
          </a:p>
        </p:txBody>
      </p:sp>
      <p:grpSp>
        <p:nvGrpSpPr>
          <p:cNvPr id="878" name="Google Shape;878;p88"/>
          <p:cNvGrpSpPr/>
          <p:nvPr/>
        </p:nvGrpSpPr>
        <p:grpSpPr>
          <a:xfrm>
            <a:off x="349075" y="1200350"/>
            <a:ext cx="8041457" cy="693600"/>
            <a:chOff x="349075" y="1200350"/>
            <a:chExt cx="8041457" cy="693600"/>
          </a:xfrm>
        </p:grpSpPr>
        <p:sp>
          <p:nvSpPr>
            <p:cNvPr id="879" name="Google Shape;879;p88"/>
            <p:cNvSpPr/>
            <p:nvPr/>
          </p:nvSpPr>
          <p:spPr>
            <a:xfrm>
              <a:off x="349075"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0" name="Google Shape;880;p88"/>
            <p:cNvSpPr/>
            <p:nvPr/>
          </p:nvSpPr>
          <p:spPr>
            <a:xfrm>
              <a:off x="112572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1" name="Google Shape;881;p88"/>
            <p:cNvSpPr/>
            <p:nvPr/>
          </p:nvSpPr>
          <p:spPr>
            <a:xfrm>
              <a:off x="204577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2" name="Google Shape;882;p88"/>
            <p:cNvSpPr/>
            <p:nvPr/>
          </p:nvSpPr>
          <p:spPr>
            <a:xfrm>
              <a:off x="2926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3" name="Google Shape;883;p88"/>
            <p:cNvSpPr/>
            <p:nvPr/>
          </p:nvSpPr>
          <p:spPr>
            <a:xfrm>
              <a:off x="3731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4" name="Google Shape;884;p88"/>
            <p:cNvSpPr/>
            <p:nvPr/>
          </p:nvSpPr>
          <p:spPr>
            <a:xfrm>
              <a:off x="4633732"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5" name="Google Shape;885;p88"/>
            <p:cNvSpPr/>
            <p:nvPr/>
          </p:nvSpPr>
          <p:spPr>
            <a:xfrm>
              <a:off x="5453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6" name="Google Shape;886;p88"/>
            <p:cNvSpPr/>
            <p:nvPr/>
          </p:nvSpPr>
          <p:spPr>
            <a:xfrm>
              <a:off x="6258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7" name="Google Shape;887;p88"/>
            <p:cNvSpPr/>
            <p:nvPr/>
          </p:nvSpPr>
          <p:spPr>
            <a:xfrm>
              <a:off x="7175518"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88" name="Google Shape;888;p88"/>
            <p:cNvSpPr/>
            <p:nvPr/>
          </p:nvSpPr>
          <p:spPr>
            <a:xfrm>
              <a:off x="8059332"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889" name="Google Shape;889;p88"/>
          <p:cNvSpPr/>
          <p:nvPr/>
        </p:nvSpPr>
        <p:spPr>
          <a:xfrm>
            <a:off x="128490" y="1929910"/>
            <a:ext cx="417600" cy="2745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0" name="Google Shape;890;p88"/>
          <p:cNvSpPr txBox="1"/>
          <p:nvPr/>
        </p:nvSpPr>
        <p:spPr>
          <a:xfrm>
            <a:off x="3338201" y="2195910"/>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891" name="Google Shape;891;p88"/>
          <p:cNvSpPr txBox="1"/>
          <p:nvPr/>
        </p:nvSpPr>
        <p:spPr>
          <a:xfrm>
            <a:off x="3338210" y="2450427"/>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3</a:t>
            </a:r>
            <a:endParaRPr sz="1000">
              <a:solidFill>
                <a:schemeClr val="dk1"/>
              </a:solidFill>
              <a:latin typeface="Calibri"/>
              <a:ea typeface="Calibri"/>
              <a:cs typeface="Calibri"/>
              <a:sym typeface="Calibri"/>
            </a:endParaRPr>
          </a:p>
        </p:txBody>
      </p:sp>
      <p:sp>
        <p:nvSpPr>
          <p:cNvPr id="892" name="Google Shape;892;p88"/>
          <p:cNvSpPr txBox="1"/>
          <p:nvPr/>
        </p:nvSpPr>
        <p:spPr>
          <a:xfrm>
            <a:off x="3336950" y="3007811"/>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9</a:t>
            </a:r>
            <a:endParaRPr sz="1000">
              <a:solidFill>
                <a:schemeClr val="dk1"/>
              </a:solidFill>
              <a:latin typeface="Calibri"/>
              <a:ea typeface="Calibri"/>
              <a:cs typeface="Calibri"/>
              <a:sym typeface="Calibri"/>
            </a:endParaRPr>
          </a:p>
        </p:txBody>
      </p:sp>
      <p:sp>
        <p:nvSpPr>
          <p:cNvPr id="893" name="Google Shape;893;p88"/>
          <p:cNvSpPr txBox="1"/>
          <p:nvPr/>
        </p:nvSpPr>
        <p:spPr>
          <a:xfrm>
            <a:off x="3336950" y="2728750"/>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6</a:t>
            </a:r>
            <a:endParaRPr sz="1000">
              <a:solidFill>
                <a:schemeClr val="dk1"/>
              </a:solidFill>
              <a:latin typeface="Calibri"/>
              <a:ea typeface="Calibri"/>
              <a:cs typeface="Calibri"/>
              <a:sym typeface="Calibri"/>
            </a:endParaRPr>
          </a:p>
        </p:txBody>
      </p:sp>
      <p:sp>
        <p:nvSpPr>
          <p:cNvPr id="894" name="Google Shape;894;p88"/>
          <p:cNvSpPr txBox="1"/>
          <p:nvPr/>
        </p:nvSpPr>
        <p:spPr>
          <a:xfrm>
            <a:off x="3287125" y="3560200"/>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15</a:t>
            </a:r>
            <a:endParaRPr sz="1000">
              <a:solidFill>
                <a:schemeClr val="dk1"/>
              </a:solidFill>
              <a:latin typeface="Calibri"/>
              <a:ea typeface="Calibri"/>
              <a:cs typeface="Calibri"/>
              <a:sym typeface="Calibri"/>
            </a:endParaRPr>
          </a:p>
        </p:txBody>
      </p:sp>
      <p:sp>
        <p:nvSpPr>
          <p:cNvPr id="895" name="Google Shape;895;p88"/>
          <p:cNvSpPr txBox="1"/>
          <p:nvPr/>
        </p:nvSpPr>
        <p:spPr>
          <a:xfrm>
            <a:off x="3233750" y="3283100"/>
            <a:ext cx="370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12</a:t>
            </a:r>
            <a:endParaRPr sz="1000">
              <a:solidFill>
                <a:schemeClr val="dk1"/>
              </a:solidFill>
              <a:latin typeface="Calibri"/>
              <a:ea typeface="Calibri"/>
              <a:cs typeface="Calibri"/>
              <a:sym typeface="Calibri"/>
            </a:endParaRPr>
          </a:p>
        </p:txBody>
      </p:sp>
      <p:sp>
        <p:nvSpPr>
          <p:cNvPr id="896" name="Google Shape;896;p88"/>
          <p:cNvSpPr txBox="1"/>
          <p:nvPr/>
        </p:nvSpPr>
        <p:spPr>
          <a:xfrm>
            <a:off x="3287150" y="383747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18</a:t>
            </a:r>
            <a:endParaRPr sz="1000">
              <a:solidFill>
                <a:schemeClr val="dk1"/>
              </a:solidFill>
              <a:latin typeface="Calibri"/>
              <a:ea typeface="Calibri"/>
              <a:cs typeface="Calibri"/>
              <a:sym typeface="Calibri"/>
            </a:endParaRPr>
          </a:p>
        </p:txBody>
      </p:sp>
      <p:sp>
        <p:nvSpPr>
          <p:cNvPr id="897" name="Google Shape;897;p88"/>
          <p:cNvSpPr txBox="1"/>
          <p:nvPr/>
        </p:nvSpPr>
        <p:spPr>
          <a:xfrm>
            <a:off x="3272350" y="4101900"/>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21</a:t>
            </a:r>
            <a:endParaRPr sz="1000">
              <a:solidFill>
                <a:schemeClr val="dk1"/>
              </a:solidFill>
              <a:latin typeface="Calibri"/>
              <a:ea typeface="Calibri"/>
              <a:cs typeface="Calibri"/>
              <a:sym typeface="Calibri"/>
            </a:endParaRPr>
          </a:p>
        </p:txBody>
      </p:sp>
      <p:sp>
        <p:nvSpPr>
          <p:cNvPr id="898" name="Google Shape;898;p88"/>
          <p:cNvSpPr txBox="1"/>
          <p:nvPr/>
        </p:nvSpPr>
        <p:spPr>
          <a:xfrm>
            <a:off x="3287150" y="4639250"/>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27</a:t>
            </a:r>
            <a:endParaRPr sz="1000">
              <a:solidFill>
                <a:schemeClr val="dk1"/>
              </a:solidFill>
              <a:latin typeface="Calibri"/>
              <a:ea typeface="Calibri"/>
              <a:cs typeface="Calibri"/>
              <a:sym typeface="Calibri"/>
            </a:endParaRPr>
          </a:p>
        </p:txBody>
      </p:sp>
      <p:sp>
        <p:nvSpPr>
          <p:cNvPr id="899" name="Google Shape;899;p88"/>
          <p:cNvSpPr txBox="1"/>
          <p:nvPr/>
        </p:nvSpPr>
        <p:spPr>
          <a:xfrm>
            <a:off x="3288400" y="437597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24</a:t>
            </a:r>
            <a:endParaRPr sz="1000">
              <a:solidFill>
                <a:schemeClr val="dk1"/>
              </a:solidFill>
              <a:latin typeface="Calibri"/>
              <a:ea typeface="Calibri"/>
              <a:cs typeface="Calibri"/>
              <a:sym typeface="Calibri"/>
            </a:endParaRPr>
          </a:p>
        </p:txBody>
      </p:sp>
      <p:sp>
        <p:nvSpPr>
          <p:cNvPr id="900" name="Google Shape;900;p88"/>
          <p:cNvSpPr txBox="1"/>
          <p:nvPr/>
        </p:nvSpPr>
        <p:spPr>
          <a:xfrm>
            <a:off x="3743638"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901" name="Google Shape;901;p88"/>
          <p:cNvSpPr txBox="1"/>
          <p:nvPr/>
        </p:nvSpPr>
        <p:spPr>
          <a:xfrm>
            <a:off x="4149076"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3</a:t>
            </a:r>
            <a:endParaRPr sz="1000">
              <a:solidFill>
                <a:schemeClr val="dk1"/>
              </a:solidFill>
              <a:latin typeface="Calibri"/>
              <a:ea typeface="Calibri"/>
              <a:cs typeface="Calibri"/>
              <a:sym typeface="Calibri"/>
            </a:endParaRPr>
          </a:p>
        </p:txBody>
      </p:sp>
      <p:sp>
        <p:nvSpPr>
          <p:cNvPr id="902" name="Google Shape;902;p88"/>
          <p:cNvSpPr txBox="1"/>
          <p:nvPr/>
        </p:nvSpPr>
        <p:spPr>
          <a:xfrm>
            <a:off x="4572001"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6</a:t>
            </a:r>
            <a:endParaRPr sz="1000">
              <a:solidFill>
                <a:schemeClr val="dk1"/>
              </a:solidFill>
              <a:latin typeface="Calibri"/>
              <a:ea typeface="Calibri"/>
              <a:cs typeface="Calibri"/>
              <a:sym typeface="Calibri"/>
            </a:endParaRPr>
          </a:p>
        </p:txBody>
      </p:sp>
      <p:sp>
        <p:nvSpPr>
          <p:cNvPr id="903" name="Google Shape;903;p88"/>
          <p:cNvSpPr txBox="1"/>
          <p:nvPr/>
        </p:nvSpPr>
        <p:spPr>
          <a:xfrm>
            <a:off x="4976326"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9</a:t>
            </a:r>
            <a:endParaRPr sz="1000">
              <a:solidFill>
                <a:schemeClr val="dk1"/>
              </a:solidFill>
              <a:latin typeface="Calibri"/>
              <a:ea typeface="Calibri"/>
              <a:cs typeface="Calibri"/>
              <a:sym typeface="Calibri"/>
            </a:endParaRPr>
          </a:p>
        </p:txBody>
      </p:sp>
      <p:sp>
        <p:nvSpPr>
          <p:cNvPr id="904" name="Google Shape;904;p88"/>
          <p:cNvSpPr txBox="1"/>
          <p:nvPr/>
        </p:nvSpPr>
        <p:spPr>
          <a:xfrm>
            <a:off x="5380650"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12</a:t>
            </a:r>
            <a:endParaRPr sz="1000">
              <a:solidFill>
                <a:schemeClr val="dk1"/>
              </a:solidFill>
              <a:latin typeface="Calibri"/>
              <a:ea typeface="Calibri"/>
              <a:cs typeface="Calibri"/>
              <a:sym typeface="Calibri"/>
            </a:endParaRPr>
          </a:p>
        </p:txBody>
      </p:sp>
      <p:sp>
        <p:nvSpPr>
          <p:cNvPr id="905" name="Google Shape;905;p88"/>
          <p:cNvSpPr txBox="1"/>
          <p:nvPr/>
        </p:nvSpPr>
        <p:spPr>
          <a:xfrm>
            <a:off x="5784975"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15</a:t>
            </a:r>
            <a:endParaRPr sz="1000">
              <a:solidFill>
                <a:schemeClr val="dk1"/>
              </a:solidFill>
              <a:latin typeface="Calibri"/>
              <a:ea typeface="Calibri"/>
              <a:cs typeface="Calibri"/>
              <a:sym typeface="Calibri"/>
            </a:endParaRPr>
          </a:p>
        </p:txBody>
      </p:sp>
      <p:sp>
        <p:nvSpPr>
          <p:cNvPr id="906" name="Google Shape;906;p88"/>
          <p:cNvSpPr txBox="1"/>
          <p:nvPr/>
        </p:nvSpPr>
        <p:spPr>
          <a:xfrm>
            <a:off x="6226500"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18</a:t>
            </a:r>
            <a:endParaRPr sz="1000">
              <a:solidFill>
                <a:schemeClr val="dk1"/>
              </a:solidFill>
              <a:latin typeface="Calibri"/>
              <a:ea typeface="Calibri"/>
              <a:cs typeface="Calibri"/>
              <a:sym typeface="Calibri"/>
            </a:endParaRPr>
          </a:p>
        </p:txBody>
      </p:sp>
      <p:sp>
        <p:nvSpPr>
          <p:cNvPr id="907" name="Google Shape;907;p88"/>
          <p:cNvSpPr txBox="1"/>
          <p:nvPr/>
        </p:nvSpPr>
        <p:spPr>
          <a:xfrm>
            <a:off x="6668025"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21</a:t>
            </a:r>
            <a:endParaRPr sz="1000">
              <a:solidFill>
                <a:schemeClr val="dk1"/>
              </a:solidFill>
              <a:latin typeface="Calibri"/>
              <a:ea typeface="Calibri"/>
              <a:cs typeface="Calibri"/>
              <a:sym typeface="Calibri"/>
            </a:endParaRPr>
          </a:p>
        </p:txBody>
      </p:sp>
      <p:sp>
        <p:nvSpPr>
          <p:cNvPr id="908" name="Google Shape;908;p88"/>
          <p:cNvSpPr txBox="1"/>
          <p:nvPr/>
        </p:nvSpPr>
        <p:spPr>
          <a:xfrm>
            <a:off x="7072350"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24</a:t>
            </a:r>
            <a:endParaRPr sz="1000">
              <a:solidFill>
                <a:schemeClr val="dk1"/>
              </a:solidFill>
              <a:latin typeface="Calibri"/>
              <a:ea typeface="Calibri"/>
              <a:cs typeface="Calibri"/>
              <a:sym typeface="Calibri"/>
            </a:endParaRPr>
          </a:p>
        </p:txBody>
      </p:sp>
      <p:sp>
        <p:nvSpPr>
          <p:cNvPr id="909" name="Google Shape;909;p88"/>
          <p:cNvSpPr txBox="1"/>
          <p:nvPr/>
        </p:nvSpPr>
        <p:spPr>
          <a:xfrm>
            <a:off x="7476675" y="1919225"/>
            <a:ext cx="3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27</a:t>
            </a:r>
            <a:endParaRPr sz="1000">
              <a:solidFill>
                <a:schemeClr val="dk1"/>
              </a:solidFill>
              <a:latin typeface="Calibri"/>
              <a:ea typeface="Calibri"/>
              <a:cs typeface="Calibri"/>
              <a:sym typeface="Calibri"/>
            </a:endParaRPr>
          </a:p>
        </p:txBody>
      </p:sp>
      <p:sp>
        <p:nvSpPr>
          <p:cNvPr id="910" name="Google Shape;910;p88"/>
          <p:cNvSpPr/>
          <p:nvPr/>
        </p:nvSpPr>
        <p:spPr>
          <a:xfrm rot="10800000">
            <a:off x="424015" y="1151800"/>
            <a:ext cx="417600" cy="2745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11" name="Google Shape;911;p88"/>
          <p:cNvSpPr/>
          <p:nvPr/>
        </p:nvSpPr>
        <p:spPr>
          <a:xfrm>
            <a:off x="983290" y="1929900"/>
            <a:ext cx="417600" cy="2745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12" name="Google Shape;912;p88"/>
          <p:cNvSpPr txBox="1"/>
          <p:nvPr/>
        </p:nvSpPr>
        <p:spPr>
          <a:xfrm>
            <a:off x="3625900" y="22369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0x1A</a:t>
            </a:r>
            <a:endParaRPr sz="1200">
              <a:solidFill>
                <a:schemeClr val="dk1"/>
              </a:solidFill>
              <a:latin typeface="Calibri"/>
              <a:ea typeface="Calibri"/>
              <a:cs typeface="Calibri"/>
              <a:sym typeface="Calibri"/>
            </a:endParaRPr>
          </a:p>
        </p:txBody>
      </p:sp>
      <p:sp>
        <p:nvSpPr>
          <p:cNvPr id="913" name="Google Shape;913;p88"/>
          <p:cNvSpPr txBox="1"/>
          <p:nvPr/>
        </p:nvSpPr>
        <p:spPr>
          <a:xfrm>
            <a:off x="374750" y="2783900"/>
            <a:ext cx="285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914" name="Google Shape;914;p88"/>
          <p:cNvSpPr txBox="1"/>
          <p:nvPr/>
        </p:nvSpPr>
        <p:spPr>
          <a:xfrm>
            <a:off x="128500" y="2398450"/>
            <a:ext cx="2859000" cy="25041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The algorithm populates the table row by row, from left to right.</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Row numbers correspond to V1 and column numbers to V2</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915" name="Google Shape;915;p88"/>
          <p:cNvSpPr txBox="1"/>
          <p:nvPr/>
        </p:nvSpPr>
        <p:spPr>
          <a:xfrm>
            <a:off x="349075" y="2473400"/>
            <a:ext cx="2209200" cy="20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*Both voltages set, some time passes to allow SDR to see change in impedance and update return loss. Sends updated return loss to PIC, which stores in first entry</a:t>
            </a:r>
            <a:endParaRPr sz="1500">
              <a:solidFill>
                <a:schemeClr val="dk1"/>
              </a:solidFill>
              <a:latin typeface="Calibri"/>
              <a:ea typeface="Calibri"/>
              <a:cs typeface="Calibri"/>
              <a:sym typeface="Calibri"/>
            </a:endParaRPr>
          </a:p>
        </p:txBody>
      </p:sp>
      <p:sp>
        <p:nvSpPr>
          <p:cNvPr id="916" name="Google Shape;916;p88"/>
          <p:cNvSpPr txBox="1"/>
          <p:nvPr/>
        </p:nvSpPr>
        <p:spPr>
          <a:xfrm>
            <a:off x="295550" y="2469400"/>
            <a:ext cx="22092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*The next set of voltages are set, and the process repeats</a:t>
            </a:r>
            <a:endParaRPr sz="1500">
              <a:solidFill>
                <a:schemeClr val="dk1"/>
              </a:solidFill>
              <a:latin typeface="Calibri"/>
              <a:ea typeface="Calibri"/>
              <a:cs typeface="Calibri"/>
              <a:sym typeface="Calibri"/>
            </a:endParaRPr>
          </a:p>
        </p:txBody>
      </p:sp>
      <p:sp>
        <p:nvSpPr>
          <p:cNvPr id="917" name="Google Shape;917;p88"/>
          <p:cNvSpPr txBox="1"/>
          <p:nvPr/>
        </p:nvSpPr>
        <p:spPr>
          <a:xfrm>
            <a:off x="4052740" y="2240371"/>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0x0C</a:t>
            </a:r>
            <a:endParaRPr sz="1200">
              <a:solidFill>
                <a:schemeClr val="dk1"/>
              </a:solidFill>
              <a:latin typeface="Calibri"/>
              <a:ea typeface="Calibri"/>
              <a:cs typeface="Calibri"/>
              <a:sym typeface="Calibri"/>
            </a:endParaRPr>
          </a:p>
        </p:txBody>
      </p:sp>
      <p:sp>
        <p:nvSpPr>
          <p:cNvPr id="918" name="Google Shape;918;p88"/>
          <p:cNvSpPr/>
          <p:nvPr/>
        </p:nvSpPr>
        <p:spPr>
          <a:xfrm>
            <a:off x="1880919" y="1929900"/>
            <a:ext cx="417600" cy="2745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19" name="Google Shape;919;p88"/>
          <p:cNvSpPr txBox="1"/>
          <p:nvPr/>
        </p:nvSpPr>
        <p:spPr>
          <a:xfrm>
            <a:off x="4460435" y="22478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grpSp>
        <p:nvGrpSpPr>
          <p:cNvPr id="920" name="Google Shape;920;p88"/>
          <p:cNvGrpSpPr/>
          <p:nvPr/>
        </p:nvGrpSpPr>
        <p:grpSpPr>
          <a:xfrm>
            <a:off x="4858585" y="2226435"/>
            <a:ext cx="3003450" cy="235475"/>
            <a:chOff x="4858585" y="2226435"/>
            <a:chExt cx="3003450" cy="235475"/>
          </a:xfrm>
        </p:grpSpPr>
        <p:sp>
          <p:nvSpPr>
            <p:cNvPr id="921" name="Google Shape;921;p88"/>
            <p:cNvSpPr txBox="1"/>
            <p:nvPr/>
          </p:nvSpPr>
          <p:spPr>
            <a:xfrm>
              <a:off x="4858585"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22" name="Google Shape;922;p88"/>
            <p:cNvSpPr txBox="1"/>
            <p:nvPr/>
          </p:nvSpPr>
          <p:spPr>
            <a:xfrm>
              <a:off x="526291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0x01</a:t>
              </a:r>
              <a:endParaRPr sz="1200">
                <a:solidFill>
                  <a:schemeClr val="dk1"/>
                </a:solidFill>
                <a:latin typeface="Calibri"/>
                <a:ea typeface="Calibri"/>
                <a:cs typeface="Calibri"/>
                <a:sym typeface="Calibri"/>
              </a:endParaRPr>
            </a:p>
          </p:txBody>
        </p:sp>
        <p:sp>
          <p:nvSpPr>
            <p:cNvPr id="923" name="Google Shape;923;p88"/>
            <p:cNvSpPr txBox="1"/>
            <p:nvPr/>
          </p:nvSpPr>
          <p:spPr>
            <a:xfrm>
              <a:off x="566441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0xA3</a:t>
              </a:r>
              <a:endParaRPr sz="1200">
                <a:solidFill>
                  <a:schemeClr val="dk1"/>
                </a:solidFill>
                <a:latin typeface="Calibri"/>
                <a:ea typeface="Calibri"/>
                <a:cs typeface="Calibri"/>
                <a:sym typeface="Calibri"/>
              </a:endParaRPr>
            </a:p>
          </p:txBody>
        </p:sp>
        <p:sp>
          <p:nvSpPr>
            <p:cNvPr id="924" name="Google Shape;924;p88"/>
            <p:cNvSpPr txBox="1"/>
            <p:nvPr/>
          </p:nvSpPr>
          <p:spPr>
            <a:xfrm>
              <a:off x="610876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25" name="Google Shape;925;p88"/>
            <p:cNvSpPr txBox="1"/>
            <p:nvPr/>
          </p:nvSpPr>
          <p:spPr>
            <a:xfrm>
              <a:off x="6531685"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26" name="Google Shape;926;p88"/>
            <p:cNvSpPr txBox="1"/>
            <p:nvPr/>
          </p:nvSpPr>
          <p:spPr>
            <a:xfrm>
              <a:off x="6954610" y="223691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27" name="Google Shape;927;p88"/>
            <p:cNvSpPr txBox="1"/>
            <p:nvPr/>
          </p:nvSpPr>
          <p:spPr>
            <a:xfrm>
              <a:off x="7358935" y="223691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grpSp>
      <p:sp>
        <p:nvSpPr>
          <p:cNvPr id="928" name="Google Shape;928;p88"/>
          <p:cNvSpPr/>
          <p:nvPr/>
        </p:nvSpPr>
        <p:spPr>
          <a:xfrm rot="10800000">
            <a:off x="1293815" y="1151800"/>
            <a:ext cx="417600" cy="2745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9" name="Google Shape;929;p88"/>
          <p:cNvSpPr txBox="1"/>
          <p:nvPr/>
        </p:nvSpPr>
        <p:spPr>
          <a:xfrm>
            <a:off x="207650" y="2571750"/>
            <a:ext cx="2385000" cy="14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The process then repeats for the next row, and so on until the entire table is populated by using nested for loops</a:t>
            </a:r>
            <a:endParaRPr sz="1600">
              <a:solidFill>
                <a:schemeClr val="dk1"/>
              </a:solidFill>
              <a:latin typeface="Calibri"/>
              <a:ea typeface="Calibri"/>
              <a:cs typeface="Calibri"/>
              <a:sym typeface="Calibri"/>
            </a:endParaRPr>
          </a:p>
        </p:txBody>
      </p:sp>
      <p:sp>
        <p:nvSpPr>
          <p:cNvPr id="930" name="Google Shape;930;p88"/>
          <p:cNvSpPr txBox="1"/>
          <p:nvPr/>
        </p:nvSpPr>
        <p:spPr>
          <a:xfrm>
            <a:off x="3625900" y="2512138"/>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0x3F</a:t>
            </a:r>
            <a:endParaRPr sz="1200">
              <a:solidFill>
                <a:schemeClr val="dk1"/>
              </a:solidFill>
              <a:latin typeface="Calibri"/>
              <a:ea typeface="Calibri"/>
              <a:cs typeface="Calibri"/>
              <a:sym typeface="Calibri"/>
            </a:endParaRPr>
          </a:p>
        </p:txBody>
      </p:sp>
      <p:sp>
        <p:nvSpPr>
          <p:cNvPr id="931" name="Google Shape;931;p88"/>
          <p:cNvSpPr txBox="1"/>
          <p:nvPr/>
        </p:nvSpPr>
        <p:spPr>
          <a:xfrm>
            <a:off x="405275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8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1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9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8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9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1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9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89"/>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9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89"/>
          <p:cNvPicPr preferRelativeResize="0"/>
          <p:nvPr/>
        </p:nvPicPr>
        <p:blipFill>
          <a:blip r:embed="rId3">
            <a:alphaModFix/>
          </a:blip>
          <a:stretch>
            <a:fillRect/>
          </a:stretch>
        </p:blipFill>
        <p:spPr>
          <a:xfrm>
            <a:off x="107075" y="1244000"/>
            <a:ext cx="8839197" cy="575080"/>
          </a:xfrm>
          <a:prstGeom prst="rect">
            <a:avLst/>
          </a:prstGeom>
          <a:noFill/>
          <a:ln>
            <a:noFill/>
          </a:ln>
        </p:spPr>
      </p:pic>
      <p:pic>
        <p:nvPicPr>
          <p:cNvPr id="937" name="Google Shape;937;p89"/>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938" name="Google Shape;938;p8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71</a:t>
            </a:fld>
            <a:endParaRPr/>
          </a:p>
        </p:txBody>
      </p:sp>
      <p:sp>
        <p:nvSpPr>
          <p:cNvPr id="939" name="Google Shape;939;p8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Sampling - Indexing</a:t>
            </a:r>
            <a:endParaRPr sz="3300" b="0" i="0" u="none" strike="noStrike" cap="none">
              <a:solidFill>
                <a:schemeClr val="lt1"/>
              </a:solidFill>
              <a:latin typeface="Calibri"/>
              <a:ea typeface="Calibri"/>
              <a:cs typeface="Calibri"/>
              <a:sym typeface="Calibri"/>
            </a:endParaRPr>
          </a:p>
        </p:txBody>
      </p:sp>
      <p:graphicFrame>
        <p:nvGraphicFramePr>
          <p:cNvPr id="940" name="Google Shape;940;p89"/>
          <p:cNvGraphicFramePr/>
          <p:nvPr/>
        </p:nvGraphicFramePr>
        <p:xfrm>
          <a:off x="3667625" y="2205675"/>
          <a:ext cx="3000000" cy="3000000"/>
        </p:xfrm>
        <a:graphic>
          <a:graphicData uri="http://schemas.openxmlformats.org/drawingml/2006/table">
            <a:tbl>
              <a:tblPr>
                <a:noFill/>
                <a:tableStyleId>{7D69F866-B312-4DAF-8783-447740A9DBE5}</a:tableStyleId>
              </a:tblPr>
              <a:tblGrid>
                <a:gridCol w="415150">
                  <a:extLst>
                    <a:ext uri="{9D8B030D-6E8A-4147-A177-3AD203B41FA5}">
                      <a16:colId xmlns:a16="http://schemas.microsoft.com/office/drawing/2014/main" val="20000"/>
                    </a:ext>
                  </a:extLst>
                </a:gridCol>
                <a:gridCol w="415150">
                  <a:extLst>
                    <a:ext uri="{9D8B030D-6E8A-4147-A177-3AD203B41FA5}">
                      <a16:colId xmlns:a16="http://schemas.microsoft.com/office/drawing/2014/main" val="20001"/>
                    </a:ext>
                  </a:extLst>
                </a:gridCol>
                <a:gridCol w="415150">
                  <a:extLst>
                    <a:ext uri="{9D8B030D-6E8A-4147-A177-3AD203B41FA5}">
                      <a16:colId xmlns:a16="http://schemas.microsoft.com/office/drawing/2014/main" val="20002"/>
                    </a:ext>
                  </a:extLst>
                </a:gridCol>
                <a:gridCol w="415150">
                  <a:extLst>
                    <a:ext uri="{9D8B030D-6E8A-4147-A177-3AD203B41FA5}">
                      <a16:colId xmlns:a16="http://schemas.microsoft.com/office/drawing/2014/main" val="20003"/>
                    </a:ext>
                  </a:extLst>
                </a:gridCol>
                <a:gridCol w="415150">
                  <a:extLst>
                    <a:ext uri="{9D8B030D-6E8A-4147-A177-3AD203B41FA5}">
                      <a16:colId xmlns:a16="http://schemas.microsoft.com/office/drawing/2014/main" val="20004"/>
                    </a:ext>
                  </a:extLst>
                </a:gridCol>
                <a:gridCol w="415150">
                  <a:extLst>
                    <a:ext uri="{9D8B030D-6E8A-4147-A177-3AD203B41FA5}">
                      <a16:colId xmlns:a16="http://schemas.microsoft.com/office/drawing/2014/main" val="20005"/>
                    </a:ext>
                  </a:extLst>
                </a:gridCol>
                <a:gridCol w="415150">
                  <a:extLst>
                    <a:ext uri="{9D8B030D-6E8A-4147-A177-3AD203B41FA5}">
                      <a16:colId xmlns:a16="http://schemas.microsoft.com/office/drawing/2014/main" val="20006"/>
                    </a:ext>
                  </a:extLst>
                </a:gridCol>
                <a:gridCol w="415150">
                  <a:extLst>
                    <a:ext uri="{9D8B030D-6E8A-4147-A177-3AD203B41FA5}">
                      <a16:colId xmlns:a16="http://schemas.microsoft.com/office/drawing/2014/main" val="20007"/>
                    </a:ext>
                  </a:extLst>
                </a:gridCol>
                <a:gridCol w="415150">
                  <a:extLst>
                    <a:ext uri="{9D8B030D-6E8A-4147-A177-3AD203B41FA5}">
                      <a16:colId xmlns:a16="http://schemas.microsoft.com/office/drawing/2014/main" val="20008"/>
                    </a:ext>
                  </a:extLst>
                </a:gridCol>
                <a:gridCol w="415150">
                  <a:extLst>
                    <a:ext uri="{9D8B030D-6E8A-4147-A177-3AD203B41FA5}">
                      <a16:colId xmlns:a16="http://schemas.microsoft.com/office/drawing/2014/main" val="20009"/>
                    </a:ext>
                  </a:extLst>
                </a:gridCol>
              </a:tblGrid>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0"/>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1"/>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2"/>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extLst>
                  <a:ext uri="{0D108BD9-81ED-4DB2-BD59-A6C34878D82A}">
                    <a16:rowId xmlns:a16="http://schemas.microsoft.com/office/drawing/2014/main" val="10003"/>
                  </a:ext>
                </a:extLst>
              </a:tr>
              <a:tr h="258700">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l" rtl="0">
                        <a:spcBef>
                          <a:spcPts val="0"/>
                        </a:spcBef>
                        <a:spcAft>
                          <a:spcPts val="0"/>
                        </a:spcAft>
                        <a:buNone/>
                      </a:pPr>
                      <a:endParaRPr sz="600"/>
                    </a:p>
                  </a:txBody>
                  <a:tcPr marL="91425" marR="91425" marT="91425" marB="91425"/>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4"/>
                  </a:ext>
                </a:extLst>
              </a:tr>
              <a:tr h="258700">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5"/>
                  </a:ext>
                </a:extLst>
              </a:tr>
              <a:tr h="258700">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6"/>
                  </a:ext>
                </a:extLst>
              </a:tr>
              <a:tr h="258700">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7"/>
                  </a:ext>
                </a:extLst>
              </a:tr>
              <a:tr h="258700">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8"/>
                  </a:ext>
                </a:extLst>
              </a:tr>
              <a:tr h="258700">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tc>
                  <a:txBody>
                    <a:bodyPr/>
                    <a:lstStyle/>
                    <a:p>
                      <a:pPr marL="0" lvl="0" indent="0" algn="ctr" rtl="0">
                        <a:spcBef>
                          <a:spcPts val="0"/>
                        </a:spcBef>
                        <a:spcAft>
                          <a:spcPts val="0"/>
                        </a:spcAft>
                        <a:buNone/>
                      </a:pPr>
                      <a:endParaRPr sz="600"/>
                    </a:p>
                  </a:txBody>
                  <a:tcPr marL="91425" marR="91425" marT="91425" marB="91425" anchor="ctr"/>
                </a:tc>
                <a:extLst>
                  <a:ext uri="{0D108BD9-81ED-4DB2-BD59-A6C34878D82A}">
                    <a16:rowId xmlns:a16="http://schemas.microsoft.com/office/drawing/2014/main" val="10009"/>
                  </a:ext>
                </a:extLst>
              </a:tr>
            </a:tbl>
          </a:graphicData>
        </a:graphic>
      </p:graphicFrame>
      <p:sp>
        <p:nvSpPr>
          <p:cNvPr id="941" name="Google Shape;941;p89"/>
          <p:cNvSpPr txBox="1"/>
          <p:nvPr/>
        </p:nvSpPr>
        <p:spPr>
          <a:xfrm>
            <a:off x="3338201" y="2195910"/>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942" name="Google Shape;942;p89"/>
          <p:cNvSpPr txBox="1"/>
          <p:nvPr/>
        </p:nvSpPr>
        <p:spPr>
          <a:xfrm>
            <a:off x="3338210" y="2450427"/>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3</a:t>
            </a:r>
            <a:endParaRPr sz="1000">
              <a:solidFill>
                <a:schemeClr val="dk1"/>
              </a:solidFill>
              <a:latin typeface="Calibri"/>
              <a:ea typeface="Calibri"/>
              <a:cs typeface="Calibri"/>
              <a:sym typeface="Calibri"/>
            </a:endParaRPr>
          </a:p>
        </p:txBody>
      </p:sp>
      <p:sp>
        <p:nvSpPr>
          <p:cNvPr id="943" name="Google Shape;943;p89"/>
          <p:cNvSpPr txBox="1"/>
          <p:nvPr/>
        </p:nvSpPr>
        <p:spPr>
          <a:xfrm>
            <a:off x="3336950" y="3007811"/>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9</a:t>
            </a:r>
            <a:endParaRPr sz="1000">
              <a:solidFill>
                <a:schemeClr val="dk1"/>
              </a:solidFill>
              <a:latin typeface="Calibri"/>
              <a:ea typeface="Calibri"/>
              <a:cs typeface="Calibri"/>
              <a:sym typeface="Calibri"/>
            </a:endParaRPr>
          </a:p>
        </p:txBody>
      </p:sp>
      <p:sp>
        <p:nvSpPr>
          <p:cNvPr id="944" name="Google Shape;944;p89"/>
          <p:cNvSpPr txBox="1"/>
          <p:nvPr/>
        </p:nvSpPr>
        <p:spPr>
          <a:xfrm>
            <a:off x="3336950" y="2728750"/>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6</a:t>
            </a:r>
            <a:endParaRPr sz="1000">
              <a:solidFill>
                <a:schemeClr val="dk1"/>
              </a:solidFill>
              <a:latin typeface="Calibri"/>
              <a:ea typeface="Calibri"/>
              <a:cs typeface="Calibri"/>
              <a:sym typeface="Calibri"/>
            </a:endParaRPr>
          </a:p>
        </p:txBody>
      </p:sp>
      <p:sp>
        <p:nvSpPr>
          <p:cNvPr id="945" name="Google Shape;945;p89"/>
          <p:cNvSpPr txBox="1"/>
          <p:nvPr/>
        </p:nvSpPr>
        <p:spPr>
          <a:xfrm>
            <a:off x="3253000" y="3560200"/>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15</a:t>
            </a:r>
            <a:endParaRPr sz="1000">
              <a:solidFill>
                <a:schemeClr val="dk1"/>
              </a:solidFill>
              <a:latin typeface="Calibri"/>
              <a:ea typeface="Calibri"/>
              <a:cs typeface="Calibri"/>
              <a:sym typeface="Calibri"/>
            </a:endParaRPr>
          </a:p>
        </p:txBody>
      </p:sp>
      <p:sp>
        <p:nvSpPr>
          <p:cNvPr id="946" name="Google Shape;946;p89"/>
          <p:cNvSpPr txBox="1"/>
          <p:nvPr/>
        </p:nvSpPr>
        <p:spPr>
          <a:xfrm>
            <a:off x="3251850" y="3283100"/>
            <a:ext cx="352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12</a:t>
            </a:r>
            <a:endParaRPr sz="1000">
              <a:solidFill>
                <a:schemeClr val="dk1"/>
              </a:solidFill>
              <a:latin typeface="Calibri"/>
              <a:ea typeface="Calibri"/>
              <a:cs typeface="Calibri"/>
              <a:sym typeface="Calibri"/>
            </a:endParaRPr>
          </a:p>
        </p:txBody>
      </p:sp>
      <p:sp>
        <p:nvSpPr>
          <p:cNvPr id="947" name="Google Shape;947;p89"/>
          <p:cNvSpPr txBox="1"/>
          <p:nvPr/>
        </p:nvSpPr>
        <p:spPr>
          <a:xfrm>
            <a:off x="3253000" y="3837481"/>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18</a:t>
            </a:r>
            <a:endParaRPr sz="1000">
              <a:solidFill>
                <a:schemeClr val="dk1"/>
              </a:solidFill>
              <a:latin typeface="Calibri"/>
              <a:ea typeface="Calibri"/>
              <a:cs typeface="Calibri"/>
              <a:sym typeface="Calibri"/>
            </a:endParaRPr>
          </a:p>
        </p:txBody>
      </p:sp>
      <p:sp>
        <p:nvSpPr>
          <p:cNvPr id="948" name="Google Shape;948;p89"/>
          <p:cNvSpPr txBox="1"/>
          <p:nvPr/>
        </p:nvSpPr>
        <p:spPr>
          <a:xfrm>
            <a:off x="3253314" y="4101900"/>
            <a:ext cx="352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21</a:t>
            </a:r>
            <a:endParaRPr sz="1000">
              <a:solidFill>
                <a:schemeClr val="dk1"/>
              </a:solidFill>
              <a:latin typeface="Calibri"/>
              <a:ea typeface="Calibri"/>
              <a:cs typeface="Calibri"/>
              <a:sym typeface="Calibri"/>
            </a:endParaRPr>
          </a:p>
        </p:txBody>
      </p:sp>
      <p:sp>
        <p:nvSpPr>
          <p:cNvPr id="949" name="Google Shape;949;p89"/>
          <p:cNvSpPr txBox="1"/>
          <p:nvPr/>
        </p:nvSpPr>
        <p:spPr>
          <a:xfrm>
            <a:off x="3253000" y="4639249"/>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27</a:t>
            </a:r>
            <a:endParaRPr sz="1000">
              <a:solidFill>
                <a:schemeClr val="dk1"/>
              </a:solidFill>
              <a:latin typeface="Calibri"/>
              <a:ea typeface="Calibri"/>
              <a:cs typeface="Calibri"/>
              <a:sym typeface="Calibri"/>
            </a:endParaRPr>
          </a:p>
        </p:txBody>
      </p:sp>
      <p:sp>
        <p:nvSpPr>
          <p:cNvPr id="950" name="Google Shape;950;p89"/>
          <p:cNvSpPr txBox="1"/>
          <p:nvPr/>
        </p:nvSpPr>
        <p:spPr>
          <a:xfrm>
            <a:off x="3254640" y="4375973"/>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24</a:t>
            </a:r>
            <a:endParaRPr sz="1000">
              <a:solidFill>
                <a:schemeClr val="dk1"/>
              </a:solidFill>
              <a:latin typeface="Calibri"/>
              <a:ea typeface="Calibri"/>
              <a:cs typeface="Calibri"/>
              <a:sym typeface="Calibri"/>
            </a:endParaRPr>
          </a:p>
        </p:txBody>
      </p:sp>
      <p:sp>
        <p:nvSpPr>
          <p:cNvPr id="951" name="Google Shape;951;p89"/>
          <p:cNvSpPr txBox="1"/>
          <p:nvPr/>
        </p:nvSpPr>
        <p:spPr>
          <a:xfrm>
            <a:off x="3743638"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952" name="Google Shape;952;p89"/>
          <p:cNvSpPr txBox="1"/>
          <p:nvPr/>
        </p:nvSpPr>
        <p:spPr>
          <a:xfrm>
            <a:off x="4149076"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3</a:t>
            </a:r>
            <a:endParaRPr sz="1000">
              <a:solidFill>
                <a:schemeClr val="dk1"/>
              </a:solidFill>
              <a:latin typeface="Calibri"/>
              <a:ea typeface="Calibri"/>
              <a:cs typeface="Calibri"/>
              <a:sym typeface="Calibri"/>
            </a:endParaRPr>
          </a:p>
        </p:txBody>
      </p:sp>
      <p:sp>
        <p:nvSpPr>
          <p:cNvPr id="953" name="Google Shape;953;p89"/>
          <p:cNvSpPr txBox="1"/>
          <p:nvPr/>
        </p:nvSpPr>
        <p:spPr>
          <a:xfrm>
            <a:off x="4572001"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6</a:t>
            </a:r>
            <a:endParaRPr sz="1000">
              <a:solidFill>
                <a:schemeClr val="dk1"/>
              </a:solidFill>
              <a:latin typeface="Calibri"/>
              <a:ea typeface="Calibri"/>
              <a:cs typeface="Calibri"/>
              <a:sym typeface="Calibri"/>
            </a:endParaRPr>
          </a:p>
        </p:txBody>
      </p:sp>
      <p:sp>
        <p:nvSpPr>
          <p:cNvPr id="954" name="Google Shape;954;p89"/>
          <p:cNvSpPr txBox="1"/>
          <p:nvPr/>
        </p:nvSpPr>
        <p:spPr>
          <a:xfrm>
            <a:off x="4976326" y="1919235"/>
            <a:ext cx="267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9</a:t>
            </a:r>
            <a:endParaRPr sz="1000">
              <a:solidFill>
                <a:schemeClr val="dk1"/>
              </a:solidFill>
              <a:latin typeface="Calibri"/>
              <a:ea typeface="Calibri"/>
              <a:cs typeface="Calibri"/>
              <a:sym typeface="Calibri"/>
            </a:endParaRPr>
          </a:p>
        </p:txBody>
      </p:sp>
      <p:sp>
        <p:nvSpPr>
          <p:cNvPr id="955" name="Google Shape;955;p89"/>
          <p:cNvSpPr txBox="1"/>
          <p:nvPr/>
        </p:nvSpPr>
        <p:spPr>
          <a:xfrm>
            <a:off x="5380650"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12</a:t>
            </a:r>
            <a:endParaRPr sz="1000">
              <a:solidFill>
                <a:schemeClr val="dk1"/>
              </a:solidFill>
              <a:latin typeface="Calibri"/>
              <a:ea typeface="Calibri"/>
              <a:cs typeface="Calibri"/>
              <a:sym typeface="Calibri"/>
            </a:endParaRPr>
          </a:p>
        </p:txBody>
      </p:sp>
      <p:sp>
        <p:nvSpPr>
          <p:cNvPr id="956" name="Google Shape;956;p89"/>
          <p:cNvSpPr txBox="1"/>
          <p:nvPr/>
        </p:nvSpPr>
        <p:spPr>
          <a:xfrm>
            <a:off x="5784975"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15</a:t>
            </a:r>
            <a:endParaRPr sz="1000">
              <a:solidFill>
                <a:schemeClr val="dk1"/>
              </a:solidFill>
              <a:latin typeface="Calibri"/>
              <a:ea typeface="Calibri"/>
              <a:cs typeface="Calibri"/>
              <a:sym typeface="Calibri"/>
            </a:endParaRPr>
          </a:p>
        </p:txBody>
      </p:sp>
      <p:sp>
        <p:nvSpPr>
          <p:cNvPr id="957" name="Google Shape;957;p89"/>
          <p:cNvSpPr txBox="1"/>
          <p:nvPr/>
        </p:nvSpPr>
        <p:spPr>
          <a:xfrm>
            <a:off x="6226500"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18</a:t>
            </a:r>
            <a:endParaRPr sz="1000">
              <a:solidFill>
                <a:schemeClr val="dk1"/>
              </a:solidFill>
              <a:latin typeface="Calibri"/>
              <a:ea typeface="Calibri"/>
              <a:cs typeface="Calibri"/>
              <a:sym typeface="Calibri"/>
            </a:endParaRPr>
          </a:p>
        </p:txBody>
      </p:sp>
      <p:sp>
        <p:nvSpPr>
          <p:cNvPr id="958" name="Google Shape;958;p89"/>
          <p:cNvSpPr txBox="1"/>
          <p:nvPr/>
        </p:nvSpPr>
        <p:spPr>
          <a:xfrm>
            <a:off x="6668025"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21</a:t>
            </a:r>
            <a:endParaRPr sz="1000">
              <a:solidFill>
                <a:schemeClr val="dk1"/>
              </a:solidFill>
              <a:latin typeface="Calibri"/>
              <a:ea typeface="Calibri"/>
              <a:cs typeface="Calibri"/>
              <a:sym typeface="Calibri"/>
            </a:endParaRPr>
          </a:p>
        </p:txBody>
      </p:sp>
      <p:sp>
        <p:nvSpPr>
          <p:cNvPr id="959" name="Google Shape;959;p89"/>
          <p:cNvSpPr txBox="1"/>
          <p:nvPr/>
        </p:nvSpPr>
        <p:spPr>
          <a:xfrm>
            <a:off x="7072350"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24</a:t>
            </a:r>
            <a:endParaRPr sz="1000">
              <a:solidFill>
                <a:schemeClr val="dk1"/>
              </a:solidFill>
              <a:latin typeface="Calibri"/>
              <a:ea typeface="Calibri"/>
              <a:cs typeface="Calibri"/>
              <a:sym typeface="Calibri"/>
            </a:endParaRPr>
          </a:p>
        </p:txBody>
      </p:sp>
      <p:sp>
        <p:nvSpPr>
          <p:cNvPr id="960" name="Google Shape;960;p89"/>
          <p:cNvSpPr txBox="1"/>
          <p:nvPr/>
        </p:nvSpPr>
        <p:spPr>
          <a:xfrm>
            <a:off x="7476675" y="1919225"/>
            <a:ext cx="351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27</a:t>
            </a:r>
            <a:endParaRPr sz="1000">
              <a:solidFill>
                <a:schemeClr val="dk1"/>
              </a:solidFill>
              <a:latin typeface="Calibri"/>
              <a:ea typeface="Calibri"/>
              <a:cs typeface="Calibri"/>
              <a:sym typeface="Calibri"/>
            </a:endParaRPr>
          </a:p>
        </p:txBody>
      </p:sp>
      <p:sp>
        <p:nvSpPr>
          <p:cNvPr id="961" name="Google Shape;961;p89"/>
          <p:cNvSpPr txBox="1"/>
          <p:nvPr/>
        </p:nvSpPr>
        <p:spPr>
          <a:xfrm>
            <a:off x="3625900" y="22369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0x1A</a:t>
            </a:r>
            <a:endParaRPr sz="1200">
              <a:solidFill>
                <a:schemeClr val="dk1"/>
              </a:solidFill>
              <a:latin typeface="Calibri"/>
              <a:ea typeface="Calibri"/>
              <a:cs typeface="Calibri"/>
              <a:sym typeface="Calibri"/>
            </a:endParaRPr>
          </a:p>
        </p:txBody>
      </p:sp>
      <p:sp>
        <p:nvSpPr>
          <p:cNvPr id="962" name="Google Shape;962;p89"/>
          <p:cNvSpPr txBox="1"/>
          <p:nvPr/>
        </p:nvSpPr>
        <p:spPr>
          <a:xfrm>
            <a:off x="4052740" y="2240371"/>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0x0C</a:t>
            </a:r>
            <a:endParaRPr sz="1200">
              <a:solidFill>
                <a:schemeClr val="dk1"/>
              </a:solidFill>
              <a:latin typeface="Calibri"/>
              <a:ea typeface="Calibri"/>
              <a:cs typeface="Calibri"/>
              <a:sym typeface="Calibri"/>
            </a:endParaRPr>
          </a:p>
        </p:txBody>
      </p:sp>
      <p:sp>
        <p:nvSpPr>
          <p:cNvPr id="963" name="Google Shape;963;p89"/>
          <p:cNvSpPr txBox="1"/>
          <p:nvPr/>
        </p:nvSpPr>
        <p:spPr>
          <a:xfrm>
            <a:off x="4460435" y="22478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grpSp>
        <p:nvGrpSpPr>
          <p:cNvPr id="964" name="Google Shape;964;p89"/>
          <p:cNvGrpSpPr/>
          <p:nvPr/>
        </p:nvGrpSpPr>
        <p:grpSpPr>
          <a:xfrm>
            <a:off x="4858585" y="2226435"/>
            <a:ext cx="3003450" cy="235475"/>
            <a:chOff x="4858585" y="2226435"/>
            <a:chExt cx="3003450" cy="235475"/>
          </a:xfrm>
        </p:grpSpPr>
        <p:sp>
          <p:nvSpPr>
            <p:cNvPr id="965" name="Google Shape;965;p89"/>
            <p:cNvSpPr txBox="1"/>
            <p:nvPr/>
          </p:nvSpPr>
          <p:spPr>
            <a:xfrm>
              <a:off x="4858585"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66" name="Google Shape;966;p89"/>
            <p:cNvSpPr txBox="1"/>
            <p:nvPr/>
          </p:nvSpPr>
          <p:spPr>
            <a:xfrm>
              <a:off x="526291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0x01</a:t>
              </a:r>
              <a:endParaRPr sz="1200">
                <a:solidFill>
                  <a:schemeClr val="dk1"/>
                </a:solidFill>
                <a:latin typeface="Calibri"/>
                <a:ea typeface="Calibri"/>
                <a:cs typeface="Calibri"/>
                <a:sym typeface="Calibri"/>
              </a:endParaRPr>
            </a:p>
          </p:txBody>
        </p:sp>
        <p:sp>
          <p:nvSpPr>
            <p:cNvPr id="967" name="Google Shape;967;p89"/>
            <p:cNvSpPr txBox="1"/>
            <p:nvPr/>
          </p:nvSpPr>
          <p:spPr>
            <a:xfrm>
              <a:off x="566441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0xA3</a:t>
              </a:r>
              <a:endParaRPr sz="1200">
                <a:solidFill>
                  <a:schemeClr val="dk1"/>
                </a:solidFill>
                <a:latin typeface="Calibri"/>
                <a:ea typeface="Calibri"/>
                <a:cs typeface="Calibri"/>
                <a:sym typeface="Calibri"/>
              </a:endParaRPr>
            </a:p>
          </p:txBody>
        </p:sp>
        <p:sp>
          <p:nvSpPr>
            <p:cNvPr id="968" name="Google Shape;968;p89"/>
            <p:cNvSpPr txBox="1"/>
            <p:nvPr/>
          </p:nvSpPr>
          <p:spPr>
            <a:xfrm>
              <a:off x="6108760"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69" name="Google Shape;969;p89"/>
            <p:cNvSpPr txBox="1"/>
            <p:nvPr/>
          </p:nvSpPr>
          <p:spPr>
            <a:xfrm>
              <a:off x="6531685" y="222643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70" name="Google Shape;970;p89"/>
            <p:cNvSpPr txBox="1"/>
            <p:nvPr/>
          </p:nvSpPr>
          <p:spPr>
            <a:xfrm>
              <a:off x="6954610" y="223691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sp>
          <p:nvSpPr>
            <p:cNvPr id="971" name="Google Shape;971;p89"/>
            <p:cNvSpPr txBox="1"/>
            <p:nvPr/>
          </p:nvSpPr>
          <p:spPr>
            <a:xfrm>
              <a:off x="7358935" y="223691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0x05</a:t>
              </a:r>
              <a:endParaRPr sz="1200">
                <a:solidFill>
                  <a:schemeClr val="dk1"/>
                </a:solidFill>
                <a:latin typeface="Calibri"/>
                <a:ea typeface="Calibri"/>
                <a:cs typeface="Calibri"/>
                <a:sym typeface="Calibri"/>
              </a:endParaRPr>
            </a:p>
          </p:txBody>
        </p:sp>
      </p:grpSp>
      <p:sp>
        <p:nvSpPr>
          <p:cNvPr id="972" name="Google Shape;972;p89"/>
          <p:cNvSpPr txBox="1"/>
          <p:nvPr/>
        </p:nvSpPr>
        <p:spPr>
          <a:xfrm>
            <a:off x="3625900" y="2512138"/>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0x3F</a:t>
            </a:r>
            <a:endParaRPr sz="1200">
              <a:solidFill>
                <a:schemeClr val="dk1"/>
              </a:solidFill>
              <a:latin typeface="Calibri"/>
              <a:ea typeface="Calibri"/>
              <a:cs typeface="Calibri"/>
              <a:sym typeface="Calibri"/>
            </a:endParaRPr>
          </a:p>
        </p:txBody>
      </p:sp>
      <p:sp>
        <p:nvSpPr>
          <p:cNvPr id="973" name="Google Shape;973;p89"/>
          <p:cNvSpPr txBox="1"/>
          <p:nvPr/>
        </p:nvSpPr>
        <p:spPr>
          <a:xfrm>
            <a:off x="405275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74" name="Google Shape;974;p89"/>
          <p:cNvSpPr txBox="1"/>
          <p:nvPr/>
        </p:nvSpPr>
        <p:spPr>
          <a:xfrm>
            <a:off x="160600" y="2195000"/>
            <a:ext cx="3003600" cy="2676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Once the table is populated, the algorithm executes an indexing function which finds the combination of voltages which gave the highest return loss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The fine-tuning portion of the algorithm narrows the scope to a 5x5 array, which then repeats the same process.</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975" name="Google Shape;975;p89"/>
          <p:cNvSpPr txBox="1"/>
          <p:nvPr/>
        </p:nvSpPr>
        <p:spPr>
          <a:xfrm>
            <a:off x="445425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0xC2</a:t>
            </a:r>
            <a:endParaRPr sz="1200">
              <a:solidFill>
                <a:schemeClr val="dk1"/>
              </a:solidFill>
              <a:latin typeface="Calibri"/>
              <a:ea typeface="Calibri"/>
              <a:cs typeface="Calibri"/>
              <a:sym typeface="Calibri"/>
            </a:endParaRPr>
          </a:p>
        </p:txBody>
      </p:sp>
      <p:sp>
        <p:nvSpPr>
          <p:cNvPr id="976" name="Google Shape;976;p89"/>
          <p:cNvSpPr txBox="1"/>
          <p:nvPr/>
        </p:nvSpPr>
        <p:spPr>
          <a:xfrm>
            <a:off x="4858575"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0xAA</a:t>
            </a:r>
            <a:endParaRPr sz="1200">
              <a:solidFill>
                <a:schemeClr val="dk1"/>
              </a:solidFill>
              <a:latin typeface="Calibri"/>
              <a:ea typeface="Calibri"/>
              <a:cs typeface="Calibri"/>
              <a:sym typeface="Calibri"/>
            </a:endParaRPr>
          </a:p>
        </p:txBody>
      </p:sp>
      <p:sp>
        <p:nvSpPr>
          <p:cNvPr id="977" name="Google Shape;977;p89"/>
          <p:cNvSpPr txBox="1"/>
          <p:nvPr/>
        </p:nvSpPr>
        <p:spPr>
          <a:xfrm>
            <a:off x="528260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0x17</a:t>
            </a:r>
            <a:endParaRPr sz="1200">
              <a:solidFill>
                <a:schemeClr val="dk1"/>
              </a:solidFill>
              <a:latin typeface="Calibri"/>
              <a:ea typeface="Calibri"/>
              <a:cs typeface="Calibri"/>
              <a:sym typeface="Calibri"/>
            </a:endParaRPr>
          </a:p>
        </p:txBody>
      </p:sp>
      <p:sp>
        <p:nvSpPr>
          <p:cNvPr id="978" name="Google Shape;978;p89"/>
          <p:cNvSpPr txBox="1"/>
          <p:nvPr/>
        </p:nvSpPr>
        <p:spPr>
          <a:xfrm>
            <a:off x="5708478"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79" name="Google Shape;979;p89"/>
          <p:cNvSpPr txBox="1"/>
          <p:nvPr/>
        </p:nvSpPr>
        <p:spPr>
          <a:xfrm>
            <a:off x="611095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80" name="Google Shape;980;p89"/>
          <p:cNvSpPr txBox="1"/>
          <p:nvPr/>
        </p:nvSpPr>
        <p:spPr>
          <a:xfrm>
            <a:off x="651245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0x45</a:t>
            </a:r>
            <a:endParaRPr sz="1200">
              <a:solidFill>
                <a:schemeClr val="dk1"/>
              </a:solidFill>
              <a:latin typeface="Calibri"/>
              <a:ea typeface="Calibri"/>
              <a:cs typeface="Calibri"/>
              <a:sym typeface="Calibri"/>
            </a:endParaRPr>
          </a:p>
        </p:txBody>
      </p:sp>
      <p:sp>
        <p:nvSpPr>
          <p:cNvPr id="981" name="Google Shape;981;p89"/>
          <p:cNvSpPr txBox="1"/>
          <p:nvPr/>
        </p:nvSpPr>
        <p:spPr>
          <a:xfrm>
            <a:off x="6939300"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82" name="Google Shape;982;p89"/>
          <p:cNvSpPr txBox="1"/>
          <p:nvPr/>
        </p:nvSpPr>
        <p:spPr>
          <a:xfrm>
            <a:off x="7316425" y="25158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83" name="Google Shape;983;p89"/>
          <p:cNvSpPr txBox="1"/>
          <p:nvPr/>
        </p:nvSpPr>
        <p:spPr>
          <a:xfrm>
            <a:off x="3625900" y="278324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0x1F</a:t>
            </a:r>
            <a:endParaRPr sz="1200">
              <a:solidFill>
                <a:schemeClr val="dk1"/>
              </a:solidFill>
              <a:latin typeface="Calibri"/>
              <a:ea typeface="Calibri"/>
              <a:cs typeface="Calibri"/>
              <a:sym typeface="Calibri"/>
            </a:endParaRPr>
          </a:p>
        </p:txBody>
      </p:sp>
      <p:sp>
        <p:nvSpPr>
          <p:cNvPr id="984" name="Google Shape;984;p89"/>
          <p:cNvSpPr txBox="1"/>
          <p:nvPr/>
        </p:nvSpPr>
        <p:spPr>
          <a:xfrm>
            <a:off x="4031325" y="2782622"/>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0xB7</a:t>
            </a:r>
            <a:endParaRPr sz="1200">
              <a:solidFill>
                <a:schemeClr val="dk1"/>
              </a:solidFill>
              <a:latin typeface="Calibri"/>
              <a:ea typeface="Calibri"/>
              <a:cs typeface="Calibri"/>
              <a:sym typeface="Calibri"/>
            </a:endParaRPr>
          </a:p>
        </p:txBody>
      </p:sp>
      <p:sp>
        <p:nvSpPr>
          <p:cNvPr id="985" name="Google Shape;985;p89"/>
          <p:cNvSpPr txBox="1"/>
          <p:nvPr/>
        </p:nvSpPr>
        <p:spPr>
          <a:xfrm>
            <a:off x="4454250" y="278387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0x76</a:t>
            </a:r>
            <a:endParaRPr sz="1200">
              <a:solidFill>
                <a:schemeClr val="dk1"/>
              </a:solidFill>
              <a:latin typeface="Calibri"/>
              <a:ea typeface="Calibri"/>
              <a:cs typeface="Calibri"/>
              <a:sym typeface="Calibri"/>
            </a:endParaRPr>
          </a:p>
        </p:txBody>
      </p:sp>
      <p:sp>
        <p:nvSpPr>
          <p:cNvPr id="986" name="Google Shape;986;p89"/>
          <p:cNvSpPr txBox="1"/>
          <p:nvPr/>
        </p:nvSpPr>
        <p:spPr>
          <a:xfrm>
            <a:off x="4858575" y="27948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87" name="Google Shape;987;p89"/>
          <p:cNvSpPr txBox="1"/>
          <p:nvPr/>
        </p:nvSpPr>
        <p:spPr>
          <a:xfrm>
            <a:off x="5282600" y="278262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88" name="Google Shape;988;p89"/>
          <p:cNvSpPr txBox="1"/>
          <p:nvPr/>
        </p:nvSpPr>
        <p:spPr>
          <a:xfrm>
            <a:off x="5685825" y="27948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0x77</a:t>
            </a:r>
            <a:endParaRPr sz="1200">
              <a:solidFill>
                <a:schemeClr val="dk1"/>
              </a:solidFill>
              <a:latin typeface="Calibri"/>
              <a:ea typeface="Calibri"/>
              <a:cs typeface="Calibri"/>
              <a:sym typeface="Calibri"/>
            </a:endParaRPr>
          </a:p>
        </p:txBody>
      </p:sp>
      <p:sp>
        <p:nvSpPr>
          <p:cNvPr id="989" name="Google Shape;989;p89"/>
          <p:cNvSpPr txBox="1"/>
          <p:nvPr/>
        </p:nvSpPr>
        <p:spPr>
          <a:xfrm>
            <a:off x="6110950" y="27948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90" name="Google Shape;990;p89"/>
          <p:cNvSpPr txBox="1"/>
          <p:nvPr/>
        </p:nvSpPr>
        <p:spPr>
          <a:xfrm>
            <a:off x="6513075" y="2809563"/>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91" name="Google Shape;991;p89"/>
          <p:cNvSpPr txBox="1"/>
          <p:nvPr/>
        </p:nvSpPr>
        <p:spPr>
          <a:xfrm>
            <a:off x="6939300" y="2809563"/>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0x43</a:t>
            </a:r>
            <a:endParaRPr sz="1200">
              <a:solidFill>
                <a:schemeClr val="dk1"/>
              </a:solidFill>
              <a:latin typeface="Calibri"/>
              <a:ea typeface="Calibri"/>
              <a:cs typeface="Calibri"/>
              <a:sym typeface="Calibri"/>
            </a:endParaRPr>
          </a:p>
        </p:txBody>
      </p:sp>
      <p:sp>
        <p:nvSpPr>
          <p:cNvPr id="992" name="Google Shape;992;p89"/>
          <p:cNvSpPr txBox="1"/>
          <p:nvPr/>
        </p:nvSpPr>
        <p:spPr>
          <a:xfrm>
            <a:off x="7340325" y="27948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0x10</a:t>
            </a:r>
            <a:endParaRPr sz="1200">
              <a:solidFill>
                <a:schemeClr val="dk1"/>
              </a:solidFill>
              <a:latin typeface="Calibri"/>
              <a:ea typeface="Calibri"/>
              <a:cs typeface="Calibri"/>
              <a:sym typeface="Calibri"/>
            </a:endParaRPr>
          </a:p>
        </p:txBody>
      </p:sp>
      <p:sp>
        <p:nvSpPr>
          <p:cNvPr id="993" name="Google Shape;993;p89"/>
          <p:cNvSpPr txBox="1"/>
          <p:nvPr/>
        </p:nvSpPr>
        <p:spPr>
          <a:xfrm>
            <a:off x="3625900" y="3094728"/>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94" name="Google Shape;994;p89"/>
          <p:cNvSpPr txBox="1"/>
          <p:nvPr/>
        </p:nvSpPr>
        <p:spPr>
          <a:xfrm>
            <a:off x="4031325" y="31003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0x3F</a:t>
            </a:r>
            <a:endParaRPr sz="1200">
              <a:solidFill>
                <a:schemeClr val="dk1"/>
              </a:solidFill>
              <a:latin typeface="Calibri"/>
              <a:ea typeface="Calibri"/>
              <a:cs typeface="Calibri"/>
              <a:sym typeface="Calibri"/>
            </a:endParaRPr>
          </a:p>
        </p:txBody>
      </p:sp>
      <p:sp>
        <p:nvSpPr>
          <p:cNvPr id="995" name="Google Shape;995;p89"/>
          <p:cNvSpPr txBox="1"/>
          <p:nvPr/>
        </p:nvSpPr>
        <p:spPr>
          <a:xfrm>
            <a:off x="4454250"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96" name="Google Shape;996;p89"/>
          <p:cNvSpPr txBox="1"/>
          <p:nvPr/>
        </p:nvSpPr>
        <p:spPr>
          <a:xfrm>
            <a:off x="4858575"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0x67</a:t>
            </a:r>
            <a:endParaRPr sz="1200">
              <a:solidFill>
                <a:schemeClr val="dk1"/>
              </a:solidFill>
              <a:latin typeface="Calibri"/>
              <a:ea typeface="Calibri"/>
              <a:cs typeface="Calibri"/>
              <a:sym typeface="Calibri"/>
            </a:endParaRPr>
          </a:p>
        </p:txBody>
      </p:sp>
      <p:sp>
        <p:nvSpPr>
          <p:cNvPr id="997" name="Google Shape;997;p89"/>
          <p:cNvSpPr txBox="1"/>
          <p:nvPr/>
        </p:nvSpPr>
        <p:spPr>
          <a:xfrm>
            <a:off x="5282600"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0x3D</a:t>
            </a:r>
            <a:endParaRPr sz="1200">
              <a:solidFill>
                <a:schemeClr val="dk1"/>
              </a:solidFill>
              <a:latin typeface="Calibri"/>
              <a:ea typeface="Calibri"/>
              <a:cs typeface="Calibri"/>
              <a:sym typeface="Calibri"/>
            </a:endParaRPr>
          </a:p>
        </p:txBody>
      </p:sp>
      <p:sp>
        <p:nvSpPr>
          <p:cNvPr id="998" name="Google Shape;998;p89"/>
          <p:cNvSpPr txBox="1"/>
          <p:nvPr/>
        </p:nvSpPr>
        <p:spPr>
          <a:xfrm>
            <a:off x="5685825"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999" name="Google Shape;999;p89"/>
          <p:cNvSpPr txBox="1"/>
          <p:nvPr/>
        </p:nvSpPr>
        <p:spPr>
          <a:xfrm>
            <a:off x="6110950"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1000" name="Google Shape;1000;p89"/>
          <p:cNvSpPr txBox="1"/>
          <p:nvPr/>
        </p:nvSpPr>
        <p:spPr>
          <a:xfrm>
            <a:off x="6533875"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1001" name="Google Shape;1001;p89"/>
          <p:cNvSpPr txBox="1"/>
          <p:nvPr/>
        </p:nvSpPr>
        <p:spPr>
          <a:xfrm>
            <a:off x="6939300"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0x1E</a:t>
            </a:r>
            <a:endParaRPr sz="1200">
              <a:solidFill>
                <a:schemeClr val="dk1"/>
              </a:solidFill>
              <a:latin typeface="Calibri"/>
              <a:ea typeface="Calibri"/>
              <a:cs typeface="Calibri"/>
              <a:sym typeface="Calibri"/>
            </a:endParaRPr>
          </a:p>
        </p:txBody>
      </p:sp>
      <p:sp>
        <p:nvSpPr>
          <p:cNvPr id="1002" name="Google Shape;1002;p89"/>
          <p:cNvSpPr txBox="1"/>
          <p:nvPr/>
        </p:nvSpPr>
        <p:spPr>
          <a:xfrm>
            <a:off x="7363325" y="307375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0x15</a:t>
            </a:r>
            <a:endParaRPr sz="1200">
              <a:solidFill>
                <a:schemeClr val="dk1"/>
              </a:solidFill>
              <a:latin typeface="Calibri"/>
              <a:ea typeface="Calibri"/>
              <a:cs typeface="Calibri"/>
              <a:sym typeface="Calibri"/>
            </a:endParaRPr>
          </a:p>
        </p:txBody>
      </p:sp>
      <p:sp>
        <p:nvSpPr>
          <p:cNvPr id="1003" name="Google Shape;1003;p89"/>
          <p:cNvSpPr txBox="1"/>
          <p:nvPr/>
        </p:nvSpPr>
        <p:spPr>
          <a:xfrm>
            <a:off x="3625900" y="332612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0x80</a:t>
            </a:r>
            <a:endParaRPr sz="1200">
              <a:solidFill>
                <a:schemeClr val="dk1"/>
              </a:solidFill>
              <a:latin typeface="Calibri"/>
              <a:ea typeface="Calibri"/>
              <a:cs typeface="Calibri"/>
              <a:sym typeface="Calibri"/>
            </a:endParaRPr>
          </a:p>
        </p:txBody>
      </p:sp>
      <p:sp>
        <p:nvSpPr>
          <p:cNvPr id="1004" name="Google Shape;1004;p89"/>
          <p:cNvSpPr txBox="1"/>
          <p:nvPr/>
        </p:nvSpPr>
        <p:spPr>
          <a:xfrm>
            <a:off x="4031325" y="3363625"/>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0xB6</a:t>
            </a:r>
            <a:endParaRPr sz="1200">
              <a:solidFill>
                <a:schemeClr val="dk1"/>
              </a:solidFill>
              <a:latin typeface="Calibri"/>
              <a:ea typeface="Calibri"/>
              <a:cs typeface="Calibri"/>
              <a:sym typeface="Calibri"/>
            </a:endParaRPr>
          </a:p>
        </p:txBody>
      </p:sp>
      <p:sp>
        <p:nvSpPr>
          <p:cNvPr id="1005" name="Google Shape;1005;p89"/>
          <p:cNvSpPr txBox="1"/>
          <p:nvPr/>
        </p:nvSpPr>
        <p:spPr>
          <a:xfrm>
            <a:off x="4438090" y="33527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0x6C</a:t>
            </a:r>
            <a:endParaRPr sz="1200">
              <a:solidFill>
                <a:schemeClr val="dk1"/>
              </a:solidFill>
              <a:latin typeface="Calibri"/>
              <a:ea typeface="Calibri"/>
              <a:cs typeface="Calibri"/>
              <a:sym typeface="Calibri"/>
            </a:endParaRPr>
          </a:p>
        </p:txBody>
      </p:sp>
      <p:sp>
        <p:nvSpPr>
          <p:cNvPr id="1006" name="Google Shape;1006;p89"/>
          <p:cNvSpPr txBox="1"/>
          <p:nvPr/>
        </p:nvSpPr>
        <p:spPr>
          <a:xfrm>
            <a:off x="4858575" y="33527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0x4A</a:t>
            </a:r>
            <a:endParaRPr sz="1200">
              <a:solidFill>
                <a:schemeClr val="dk1"/>
              </a:solidFill>
              <a:latin typeface="Calibri"/>
              <a:ea typeface="Calibri"/>
              <a:cs typeface="Calibri"/>
              <a:sym typeface="Calibri"/>
            </a:endParaRPr>
          </a:p>
        </p:txBody>
      </p:sp>
      <p:sp>
        <p:nvSpPr>
          <p:cNvPr id="1007" name="Google Shape;1007;p89"/>
          <p:cNvSpPr txBox="1"/>
          <p:nvPr/>
        </p:nvSpPr>
        <p:spPr>
          <a:xfrm>
            <a:off x="5282600" y="33527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0xF6</a:t>
            </a:r>
            <a:endParaRPr sz="1200">
              <a:solidFill>
                <a:schemeClr val="dk1"/>
              </a:solidFill>
              <a:latin typeface="Calibri"/>
              <a:ea typeface="Calibri"/>
              <a:cs typeface="Calibri"/>
              <a:sym typeface="Calibri"/>
            </a:endParaRPr>
          </a:p>
        </p:txBody>
      </p:sp>
      <p:sp>
        <p:nvSpPr>
          <p:cNvPr id="1008" name="Google Shape;1008;p89"/>
          <p:cNvSpPr txBox="1"/>
          <p:nvPr/>
        </p:nvSpPr>
        <p:spPr>
          <a:xfrm>
            <a:off x="5685825" y="335270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1009" name="Google Shape;1009;p89"/>
          <p:cNvSpPr txBox="1"/>
          <p:nvPr/>
        </p:nvSpPr>
        <p:spPr>
          <a:xfrm>
            <a:off x="6127100" y="3363407"/>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1010" name="Google Shape;1010;p89"/>
          <p:cNvSpPr txBox="1"/>
          <p:nvPr/>
        </p:nvSpPr>
        <p:spPr>
          <a:xfrm>
            <a:off x="6513075" y="3359340"/>
            <a:ext cx="5031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1011" name="Google Shape;1011;p89"/>
          <p:cNvSpPr/>
          <p:nvPr/>
        </p:nvSpPr>
        <p:spPr>
          <a:xfrm>
            <a:off x="4914625" y="2505500"/>
            <a:ext cx="413700" cy="2250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012" name="Google Shape;1012;p89"/>
          <p:cNvGrpSpPr/>
          <p:nvPr/>
        </p:nvGrpSpPr>
        <p:grpSpPr>
          <a:xfrm>
            <a:off x="1274558" y="927871"/>
            <a:ext cx="1919054" cy="1258646"/>
            <a:chOff x="1274558" y="927871"/>
            <a:chExt cx="1919054" cy="1258646"/>
          </a:xfrm>
        </p:grpSpPr>
        <p:sp>
          <p:nvSpPr>
            <p:cNvPr id="1013" name="Google Shape;1013;p89"/>
            <p:cNvSpPr/>
            <p:nvPr/>
          </p:nvSpPr>
          <p:spPr>
            <a:xfrm rot="5400000">
              <a:off x="1216358" y="986071"/>
              <a:ext cx="273300" cy="156900"/>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4" name="Google Shape;1014;p89"/>
            <p:cNvSpPr/>
            <p:nvPr/>
          </p:nvSpPr>
          <p:spPr>
            <a:xfrm rot="-5400000">
              <a:off x="2978512" y="1971417"/>
              <a:ext cx="273300" cy="156900"/>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1015" name="Google Shape;1015;p89"/>
          <p:cNvGrpSpPr/>
          <p:nvPr/>
        </p:nvGrpSpPr>
        <p:grpSpPr>
          <a:xfrm>
            <a:off x="349075" y="1200350"/>
            <a:ext cx="8041457" cy="693600"/>
            <a:chOff x="349075" y="1200350"/>
            <a:chExt cx="8041457" cy="693600"/>
          </a:xfrm>
        </p:grpSpPr>
        <p:sp>
          <p:nvSpPr>
            <p:cNvPr id="1016" name="Google Shape;1016;p89"/>
            <p:cNvSpPr/>
            <p:nvPr/>
          </p:nvSpPr>
          <p:spPr>
            <a:xfrm>
              <a:off x="349075"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7" name="Google Shape;1017;p89"/>
            <p:cNvSpPr/>
            <p:nvPr/>
          </p:nvSpPr>
          <p:spPr>
            <a:xfrm>
              <a:off x="112572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8" name="Google Shape;1018;p89"/>
            <p:cNvSpPr/>
            <p:nvPr/>
          </p:nvSpPr>
          <p:spPr>
            <a:xfrm>
              <a:off x="2045775"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9" name="Google Shape;1019;p89"/>
            <p:cNvSpPr/>
            <p:nvPr/>
          </p:nvSpPr>
          <p:spPr>
            <a:xfrm>
              <a:off x="2926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0" name="Google Shape;1020;p89"/>
            <p:cNvSpPr/>
            <p:nvPr/>
          </p:nvSpPr>
          <p:spPr>
            <a:xfrm>
              <a:off x="3731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1" name="Google Shape;1021;p89"/>
            <p:cNvSpPr/>
            <p:nvPr/>
          </p:nvSpPr>
          <p:spPr>
            <a:xfrm>
              <a:off x="4633732" y="1200350"/>
              <a:ext cx="2595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2" name="Google Shape;1022;p89"/>
            <p:cNvSpPr/>
            <p:nvPr/>
          </p:nvSpPr>
          <p:spPr>
            <a:xfrm>
              <a:off x="5453257"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3" name="Google Shape;1023;p89"/>
            <p:cNvSpPr/>
            <p:nvPr/>
          </p:nvSpPr>
          <p:spPr>
            <a:xfrm>
              <a:off x="6258800"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4" name="Google Shape;1024;p89"/>
            <p:cNvSpPr/>
            <p:nvPr/>
          </p:nvSpPr>
          <p:spPr>
            <a:xfrm>
              <a:off x="7175518"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5" name="Google Shape;1025;p89"/>
            <p:cNvSpPr/>
            <p:nvPr/>
          </p:nvSpPr>
          <p:spPr>
            <a:xfrm>
              <a:off x="8059332" y="1200350"/>
              <a:ext cx="331200" cy="6936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1026" name="Google Shape;1026;p89"/>
          <p:cNvGrpSpPr/>
          <p:nvPr/>
        </p:nvGrpSpPr>
        <p:grpSpPr>
          <a:xfrm>
            <a:off x="3162580" y="1767053"/>
            <a:ext cx="2025995" cy="939747"/>
            <a:chOff x="3162580" y="1767053"/>
            <a:chExt cx="2025995" cy="939747"/>
          </a:xfrm>
        </p:grpSpPr>
        <p:sp>
          <p:nvSpPr>
            <p:cNvPr id="1027" name="Google Shape;1027;p89"/>
            <p:cNvSpPr/>
            <p:nvPr/>
          </p:nvSpPr>
          <p:spPr>
            <a:xfrm>
              <a:off x="3162580" y="2549900"/>
              <a:ext cx="273300" cy="156900"/>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8" name="Google Shape;1028;p89"/>
            <p:cNvSpPr/>
            <p:nvPr/>
          </p:nvSpPr>
          <p:spPr>
            <a:xfrm rot="5400000">
              <a:off x="4973475" y="1825253"/>
              <a:ext cx="273300" cy="156900"/>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1029" name="Google Shape;1029;p89"/>
          <p:cNvGrpSpPr/>
          <p:nvPr/>
        </p:nvGrpSpPr>
        <p:grpSpPr>
          <a:xfrm>
            <a:off x="569982" y="1392082"/>
            <a:ext cx="3173718" cy="471000"/>
            <a:chOff x="569982" y="1392082"/>
            <a:chExt cx="3173718" cy="471000"/>
          </a:xfrm>
        </p:grpSpPr>
        <p:sp>
          <p:nvSpPr>
            <p:cNvPr id="1030" name="Google Shape;1030;p89"/>
            <p:cNvSpPr/>
            <p:nvPr/>
          </p:nvSpPr>
          <p:spPr>
            <a:xfrm>
              <a:off x="2355600" y="1627582"/>
              <a:ext cx="13881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31" name="Google Shape;1031;p89"/>
            <p:cNvSpPr/>
            <p:nvPr/>
          </p:nvSpPr>
          <p:spPr>
            <a:xfrm>
              <a:off x="569982" y="1392082"/>
              <a:ext cx="14751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1032" name="Google Shape;1032;p89"/>
          <p:cNvGrpSpPr/>
          <p:nvPr/>
        </p:nvGrpSpPr>
        <p:grpSpPr>
          <a:xfrm>
            <a:off x="541079" y="1420720"/>
            <a:ext cx="3292596" cy="472986"/>
            <a:chOff x="541079" y="1420720"/>
            <a:chExt cx="3292596" cy="472986"/>
          </a:xfrm>
        </p:grpSpPr>
        <p:sp>
          <p:nvSpPr>
            <p:cNvPr id="1033" name="Google Shape;1033;p89"/>
            <p:cNvSpPr/>
            <p:nvPr/>
          </p:nvSpPr>
          <p:spPr>
            <a:xfrm>
              <a:off x="541079" y="1420720"/>
              <a:ext cx="1599000" cy="240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34" name="Google Shape;1034;p89"/>
            <p:cNvSpPr/>
            <p:nvPr/>
          </p:nvSpPr>
          <p:spPr>
            <a:xfrm>
              <a:off x="2340575" y="1619206"/>
              <a:ext cx="1493100" cy="2745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1000"/>
                                        <p:tgtEl>
                                          <p:spTgt spid="10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2"/>
                                        </p:tgtEl>
                                        <p:attrNameLst>
                                          <p:attrName>style.visibility</p:attrName>
                                        </p:attrNameLst>
                                      </p:cBhvr>
                                      <p:to>
                                        <p:strVal val="visible"/>
                                      </p:to>
                                    </p:set>
                                    <p:animEffect transition="in" filter="fade">
                                      <p:cBhvr>
                                        <p:cTn id="15" dur="1000"/>
                                        <p:tgtEl>
                                          <p:spTgt spid="10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10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015"/>
                                        </p:tgtEl>
                                      </p:cBhvr>
                                    </p:animEffect>
                                    <p:set>
                                      <p:cBhvr>
                                        <p:cTn id="25" dur="1" fill="hold">
                                          <p:stCondLst>
                                            <p:cond delay="1000"/>
                                          </p:stCondLst>
                                        </p:cTn>
                                        <p:tgtEl>
                                          <p:spTgt spid="10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026"/>
                                        </p:tgtEl>
                                      </p:cBhvr>
                                    </p:animEffect>
                                    <p:set>
                                      <p:cBhvr>
                                        <p:cTn id="28" dur="1" fill="hold">
                                          <p:stCondLst>
                                            <p:cond delay="1000"/>
                                          </p:stCondLst>
                                        </p:cTn>
                                        <p:tgtEl>
                                          <p:spTgt spid="102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1000"/>
                                        <p:tgtEl>
                                          <p:spTgt spid="1029"/>
                                        </p:tgtEl>
                                      </p:cBhvr>
                                    </p:animEffect>
                                  </p:childTnLst>
                                </p:cTn>
                              </p:par>
                              <p:par>
                                <p:cTn id="32" presetID="10" presetClass="exit" presetSubtype="0" fill="hold" nodeType="withEffect">
                                  <p:stCondLst>
                                    <p:cond delay="0"/>
                                  </p:stCondLst>
                                  <p:childTnLst>
                                    <p:animEffect transition="out" filter="fade">
                                      <p:cBhvr>
                                        <p:cTn id="33" dur="1000"/>
                                        <p:tgtEl>
                                          <p:spTgt spid="1012"/>
                                        </p:tgtEl>
                                      </p:cBhvr>
                                    </p:animEffect>
                                    <p:set>
                                      <p:cBhvr>
                                        <p:cTn id="34" dur="1" fill="hold">
                                          <p:stCondLst>
                                            <p:cond delay="1000"/>
                                          </p:stCondLst>
                                        </p:cTn>
                                        <p:tgtEl>
                                          <p:spTgt spid="10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90"/>
          <p:cNvPicPr preferRelativeResize="0"/>
          <p:nvPr/>
        </p:nvPicPr>
        <p:blipFill>
          <a:blip r:embed="rId3">
            <a:alphaModFix/>
          </a:blip>
          <a:stretch>
            <a:fillRect/>
          </a:stretch>
        </p:blipFill>
        <p:spPr>
          <a:xfrm>
            <a:off x="107075" y="1244000"/>
            <a:ext cx="8839197" cy="575080"/>
          </a:xfrm>
          <a:prstGeom prst="rect">
            <a:avLst/>
          </a:prstGeom>
          <a:noFill/>
          <a:ln>
            <a:noFill/>
          </a:ln>
        </p:spPr>
      </p:pic>
      <p:pic>
        <p:nvPicPr>
          <p:cNvPr id="1040" name="Google Shape;1040;p90"/>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1041" name="Google Shape;1041;p9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Sampling - Fine Tuning</a:t>
            </a:r>
            <a:endParaRPr sz="3300" b="0" i="0" u="none" strike="noStrike" cap="none">
              <a:solidFill>
                <a:schemeClr val="lt1"/>
              </a:solidFill>
              <a:latin typeface="Calibri"/>
              <a:ea typeface="Calibri"/>
              <a:cs typeface="Calibri"/>
              <a:sym typeface="Calibri"/>
            </a:endParaRPr>
          </a:p>
        </p:txBody>
      </p:sp>
      <p:sp>
        <p:nvSpPr>
          <p:cNvPr id="1042" name="Google Shape;1042;p90"/>
          <p:cNvSpPr txBox="1"/>
          <p:nvPr/>
        </p:nvSpPr>
        <p:spPr>
          <a:xfrm>
            <a:off x="160600" y="2195000"/>
            <a:ext cx="3003600" cy="2676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The exact same populating procedure is repeated for the fine tuning process, except for a 5x5 array rather than a 10x10.</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An indexing function is called which finds the “best of the best” combination of varactor voltages.</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p:txBody>
      </p:sp>
      <p:grpSp>
        <p:nvGrpSpPr>
          <p:cNvPr id="1043" name="Google Shape;1043;p90"/>
          <p:cNvGrpSpPr/>
          <p:nvPr/>
        </p:nvGrpSpPr>
        <p:grpSpPr>
          <a:xfrm>
            <a:off x="569982" y="1392082"/>
            <a:ext cx="3173718" cy="471000"/>
            <a:chOff x="569982" y="1392082"/>
            <a:chExt cx="3173718" cy="471000"/>
          </a:xfrm>
        </p:grpSpPr>
        <p:sp>
          <p:nvSpPr>
            <p:cNvPr id="1044" name="Google Shape;1044;p90"/>
            <p:cNvSpPr/>
            <p:nvPr/>
          </p:nvSpPr>
          <p:spPr>
            <a:xfrm>
              <a:off x="2355600" y="1627582"/>
              <a:ext cx="13881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5" name="Google Shape;1045;p90"/>
            <p:cNvSpPr/>
            <p:nvPr/>
          </p:nvSpPr>
          <p:spPr>
            <a:xfrm>
              <a:off x="569982" y="1392082"/>
              <a:ext cx="14751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aphicFrame>
        <p:nvGraphicFramePr>
          <p:cNvPr id="1046" name="Google Shape;1046;p90"/>
          <p:cNvGraphicFramePr/>
          <p:nvPr/>
        </p:nvGraphicFramePr>
        <p:xfrm>
          <a:off x="5121325" y="2688850"/>
          <a:ext cx="3000000" cy="3000000"/>
        </p:xfrm>
        <a:graphic>
          <a:graphicData uri="http://schemas.openxmlformats.org/drawingml/2006/table">
            <a:tbl>
              <a:tblPr>
                <a:noFill/>
                <a:tableStyleId>{7D69F866-B312-4DAF-8783-447740A9DBE5}</a:tableStyleId>
              </a:tblPr>
              <a:tblGrid>
                <a:gridCol w="526400">
                  <a:extLst>
                    <a:ext uri="{9D8B030D-6E8A-4147-A177-3AD203B41FA5}">
                      <a16:colId xmlns:a16="http://schemas.microsoft.com/office/drawing/2014/main" val="20000"/>
                    </a:ext>
                  </a:extLst>
                </a:gridCol>
                <a:gridCol w="526400">
                  <a:extLst>
                    <a:ext uri="{9D8B030D-6E8A-4147-A177-3AD203B41FA5}">
                      <a16:colId xmlns:a16="http://schemas.microsoft.com/office/drawing/2014/main" val="20001"/>
                    </a:ext>
                  </a:extLst>
                </a:gridCol>
                <a:gridCol w="526400">
                  <a:extLst>
                    <a:ext uri="{9D8B030D-6E8A-4147-A177-3AD203B41FA5}">
                      <a16:colId xmlns:a16="http://schemas.microsoft.com/office/drawing/2014/main" val="20002"/>
                    </a:ext>
                  </a:extLst>
                </a:gridCol>
                <a:gridCol w="526400">
                  <a:extLst>
                    <a:ext uri="{9D8B030D-6E8A-4147-A177-3AD203B41FA5}">
                      <a16:colId xmlns:a16="http://schemas.microsoft.com/office/drawing/2014/main" val="20003"/>
                    </a:ext>
                  </a:extLst>
                </a:gridCol>
                <a:gridCol w="526400">
                  <a:extLst>
                    <a:ext uri="{9D8B030D-6E8A-4147-A177-3AD203B41FA5}">
                      <a16:colId xmlns:a16="http://schemas.microsoft.com/office/drawing/2014/main" val="20004"/>
                    </a:ext>
                  </a:extLst>
                </a:gridCol>
              </a:tblGrid>
              <a:tr h="460025">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0"/>
                  </a:ext>
                </a:extLst>
              </a:tr>
              <a:tr h="460025">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1"/>
                  </a:ext>
                </a:extLst>
              </a:tr>
              <a:tr h="460025">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2"/>
                  </a:ext>
                </a:extLst>
              </a:tr>
              <a:tr h="460025">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3"/>
                  </a:ext>
                </a:extLst>
              </a:tr>
              <a:tr h="460025">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tc>
                  <a:txBody>
                    <a:bodyPr/>
                    <a:lstStyle/>
                    <a:p>
                      <a:pPr marL="0" lvl="0" indent="0" algn="ctr"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4"/>
                  </a:ext>
                </a:extLst>
              </a:tr>
            </a:tbl>
          </a:graphicData>
        </a:graphic>
      </p:graphicFrame>
      <p:sp>
        <p:nvSpPr>
          <p:cNvPr id="1047" name="Google Shape;1047;p90"/>
          <p:cNvSpPr/>
          <p:nvPr/>
        </p:nvSpPr>
        <p:spPr>
          <a:xfrm>
            <a:off x="4491938" y="2688862"/>
            <a:ext cx="567600" cy="23001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8" name="Google Shape;1048;p90"/>
          <p:cNvSpPr/>
          <p:nvPr/>
        </p:nvSpPr>
        <p:spPr>
          <a:xfrm rot="5400000">
            <a:off x="6152900" y="1046375"/>
            <a:ext cx="567600" cy="2630700"/>
          </a:xfrm>
          <a:prstGeom prst="leftBrace">
            <a:avLst>
              <a:gd name="adj1" fmla="val 50000"/>
              <a:gd name="adj2" fmla="val 4923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9" name="Google Shape;1049;p90"/>
          <p:cNvSpPr txBox="1"/>
          <p:nvPr/>
        </p:nvSpPr>
        <p:spPr>
          <a:xfrm>
            <a:off x="4158525" y="3623363"/>
            <a:ext cx="48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V1</a:t>
            </a:r>
            <a:endParaRPr sz="1100">
              <a:solidFill>
                <a:schemeClr val="dk1"/>
              </a:solidFill>
              <a:latin typeface="Calibri"/>
              <a:ea typeface="Calibri"/>
              <a:cs typeface="Calibri"/>
              <a:sym typeface="Calibri"/>
            </a:endParaRPr>
          </a:p>
        </p:txBody>
      </p:sp>
      <p:sp>
        <p:nvSpPr>
          <p:cNvPr id="1050" name="Google Shape;1050;p90"/>
          <p:cNvSpPr txBox="1"/>
          <p:nvPr/>
        </p:nvSpPr>
        <p:spPr>
          <a:xfrm>
            <a:off x="6241110" y="1761270"/>
            <a:ext cx="48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V2</a:t>
            </a:r>
            <a:endParaRPr sz="1100">
              <a:solidFill>
                <a:schemeClr val="dk1"/>
              </a:solidFill>
              <a:latin typeface="Calibri"/>
              <a:ea typeface="Calibri"/>
              <a:cs typeface="Calibri"/>
              <a:sym typeface="Calibri"/>
            </a:endParaRPr>
          </a:p>
        </p:txBody>
      </p:sp>
      <p:sp>
        <p:nvSpPr>
          <p:cNvPr id="1051" name="Google Shape;1051;p90"/>
          <p:cNvSpPr txBox="1"/>
          <p:nvPr/>
        </p:nvSpPr>
        <p:spPr>
          <a:xfrm>
            <a:off x="4787814" y="2763975"/>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1</a:t>
            </a:r>
            <a:endParaRPr sz="1300">
              <a:solidFill>
                <a:schemeClr val="dk1"/>
              </a:solidFill>
              <a:latin typeface="Calibri"/>
              <a:ea typeface="Calibri"/>
              <a:cs typeface="Calibri"/>
              <a:sym typeface="Calibri"/>
            </a:endParaRPr>
          </a:p>
        </p:txBody>
      </p:sp>
      <p:sp>
        <p:nvSpPr>
          <p:cNvPr id="1052" name="Google Shape;1052;p90"/>
          <p:cNvSpPr txBox="1"/>
          <p:nvPr/>
        </p:nvSpPr>
        <p:spPr>
          <a:xfrm>
            <a:off x="4787814" y="322400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2</a:t>
            </a:r>
            <a:endParaRPr sz="1300">
              <a:solidFill>
                <a:schemeClr val="dk1"/>
              </a:solidFill>
              <a:latin typeface="Calibri"/>
              <a:ea typeface="Calibri"/>
              <a:cs typeface="Calibri"/>
              <a:sym typeface="Calibri"/>
            </a:endParaRPr>
          </a:p>
        </p:txBody>
      </p:sp>
      <p:sp>
        <p:nvSpPr>
          <p:cNvPr id="1053" name="Google Shape;1053;p90"/>
          <p:cNvSpPr txBox="1"/>
          <p:nvPr/>
        </p:nvSpPr>
        <p:spPr>
          <a:xfrm>
            <a:off x="4787814" y="364645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3</a:t>
            </a:r>
            <a:endParaRPr sz="1300">
              <a:solidFill>
                <a:schemeClr val="dk1"/>
              </a:solidFill>
              <a:latin typeface="Calibri"/>
              <a:ea typeface="Calibri"/>
              <a:cs typeface="Calibri"/>
              <a:sym typeface="Calibri"/>
            </a:endParaRPr>
          </a:p>
        </p:txBody>
      </p:sp>
      <p:sp>
        <p:nvSpPr>
          <p:cNvPr id="1054" name="Google Shape;1054;p90"/>
          <p:cNvSpPr txBox="1"/>
          <p:nvPr/>
        </p:nvSpPr>
        <p:spPr>
          <a:xfrm>
            <a:off x="4787814" y="4093775"/>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4</a:t>
            </a:r>
            <a:endParaRPr sz="1300">
              <a:solidFill>
                <a:schemeClr val="dk1"/>
              </a:solidFill>
              <a:latin typeface="Calibri"/>
              <a:ea typeface="Calibri"/>
              <a:cs typeface="Calibri"/>
              <a:sym typeface="Calibri"/>
            </a:endParaRPr>
          </a:p>
        </p:txBody>
      </p:sp>
      <p:sp>
        <p:nvSpPr>
          <p:cNvPr id="1055" name="Google Shape;1055;p90"/>
          <p:cNvSpPr txBox="1"/>
          <p:nvPr/>
        </p:nvSpPr>
        <p:spPr>
          <a:xfrm>
            <a:off x="4787814" y="454110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5</a:t>
            </a:r>
            <a:endParaRPr sz="1300">
              <a:solidFill>
                <a:schemeClr val="dk1"/>
              </a:solidFill>
              <a:latin typeface="Calibri"/>
              <a:ea typeface="Calibri"/>
              <a:cs typeface="Calibri"/>
              <a:sym typeface="Calibri"/>
            </a:endParaRPr>
          </a:p>
        </p:txBody>
      </p:sp>
      <p:sp>
        <p:nvSpPr>
          <p:cNvPr id="1056" name="Google Shape;1056;p90"/>
          <p:cNvSpPr txBox="1"/>
          <p:nvPr/>
        </p:nvSpPr>
        <p:spPr>
          <a:xfrm>
            <a:off x="5235389" y="235211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7</a:t>
            </a:r>
            <a:endParaRPr sz="1300">
              <a:solidFill>
                <a:schemeClr val="dk1"/>
              </a:solidFill>
              <a:latin typeface="Calibri"/>
              <a:ea typeface="Calibri"/>
              <a:cs typeface="Calibri"/>
              <a:sym typeface="Calibri"/>
            </a:endParaRPr>
          </a:p>
        </p:txBody>
      </p:sp>
      <p:sp>
        <p:nvSpPr>
          <p:cNvPr id="1057" name="Google Shape;1057;p90"/>
          <p:cNvSpPr txBox="1"/>
          <p:nvPr/>
        </p:nvSpPr>
        <p:spPr>
          <a:xfrm>
            <a:off x="5764039" y="235210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8</a:t>
            </a:r>
            <a:endParaRPr sz="1300">
              <a:solidFill>
                <a:schemeClr val="dk1"/>
              </a:solidFill>
              <a:latin typeface="Calibri"/>
              <a:ea typeface="Calibri"/>
              <a:cs typeface="Calibri"/>
              <a:sym typeface="Calibri"/>
            </a:endParaRPr>
          </a:p>
        </p:txBody>
      </p:sp>
      <p:sp>
        <p:nvSpPr>
          <p:cNvPr id="1058" name="Google Shape;1058;p90"/>
          <p:cNvSpPr txBox="1"/>
          <p:nvPr/>
        </p:nvSpPr>
        <p:spPr>
          <a:xfrm>
            <a:off x="6260289" y="235210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9</a:t>
            </a:r>
            <a:endParaRPr sz="1300">
              <a:solidFill>
                <a:schemeClr val="dk1"/>
              </a:solidFill>
              <a:latin typeface="Calibri"/>
              <a:ea typeface="Calibri"/>
              <a:cs typeface="Calibri"/>
              <a:sym typeface="Calibri"/>
            </a:endParaRPr>
          </a:p>
        </p:txBody>
      </p:sp>
      <p:sp>
        <p:nvSpPr>
          <p:cNvPr id="1059" name="Google Shape;1059;p90"/>
          <p:cNvSpPr txBox="1"/>
          <p:nvPr/>
        </p:nvSpPr>
        <p:spPr>
          <a:xfrm>
            <a:off x="6821339" y="2352100"/>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10</a:t>
            </a:r>
            <a:endParaRPr sz="1300">
              <a:solidFill>
                <a:schemeClr val="dk1"/>
              </a:solidFill>
              <a:latin typeface="Calibri"/>
              <a:ea typeface="Calibri"/>
              <a:cs typeface="Calibri"/>
              <a:sym typeface="Calibri"/>
            </a:endParaRPr>
          </a:p>
        </p:txBody>
      </p:sp>
      <p:sp>
        <p:nvSpPr>
          <p:cNvPr id="1060" name="Google Shape;1060;p90"/>
          <p:cNvSpPr txBox="1"/>
          <p:nvPr/>
        </p:nvSpPr>
        <p:spPr>
          <a:xfrm>
            <a:off x="7285189" y="2360036"/>
            <a:ext cx="35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latin typeface="Calibri"/>
                <a:ea typeface="Calibri"/>
                <a:cs typeface="Calibri"/>
                <a:sym typeface="Calibri"/>
              </a:rPr>
              <a:t>11</a:t>
            </a:r>
            <a:endParaRPr sz="1300">
              <a:solidFill>
                <a:schemeClr val="dk1"/>
              </a:solidFill>
              <a:latin typeface="Calibri"/>
              <a:ea typeface="Calibri"/>
              <a:cs typeface="Calibri"/>
              <a:sym typeface="Calibri"/>
            </a:endParaRPr>
          </a:p>
        </p:txBody>
      </p:sp>
      <p:grpSp>
        <p:nvGrpSpPr>
          <p:cNvPr id="1061" name="Google Shape;1061;p90"/>
          <p:cNvGrpSpPr/>
          <p:nvPr/>
        </p:nvGrpSpPr>
        <p:grpSpPr>
          <a:xfrm>
            <a:off x="569975" y="1200350"/>
            <a:ext cx="7182150" cy="3779425"/>
            <a:chOff x="569975" y="1200350"/>
            <a:chExt cx="7182150" cy="3779425"/>
          </a:xfrm>
        </p:grpSpPr>
        <p:sp>
          <p:nvSpPr>
            <p:cNvPr id="1062" name="Google Shape;1062;p90"/>
            <p:cNvSpPr/>
            <p:nvPr/>
          </p:nvSpPr>
          <p:spPr>
            <a:xfrm>
              <a:off x="569975" y="1244000"/>
              <a:ext cx="14913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63" name="Google Shape;1063;p90"/>
            <p:cNvSpPr/>
            <p:nvPr/>
          </p:nvSpPr>
          <p:spPr>
            <a:xfrm>
              <a:off x="2340575" y="1200350"/>
              <a:ext cx="14031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64" name="Google Shape;1064;p90"/>
            <p:cNvSpPr/>
            <p:nvPr/>
          </p:nvSpPr>
          <p:spPr>
            <a:xfrm rot="5400000">
              <a:off x="3856325" y="3754125"/>
              <a:ext cx="22158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65" name="Google Shape;1065;p90"/>
            <p:cNvSpPr/>
            <p:nvPr/>
          </p:nvSpPr>
          <p:spPr>
            <a:xfrm>
              <a:off x="5140625" y="2454000"/>
              <a:ext cx="2611500" cy="235500"/>
            </a:xfrm>
            <a:prstGeom prst="rect">
              <a:avLst/>
            </a:prstGeom>
            <a:solidFill>
              <a:srgbClr val="FFFF00">
                <a:alpha val="5000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43"/>
                                        </p:tgtEl>
                                      </p:cBhvr>
                                    </p:animEffect>
                                    <p:set>
                                      <p:cBhvr>
                                        <p:cTn id="7" dur="1" fill="hold">
                                          <p:stCondLst>
                                            <p:cond delay="1000"/>
                                          </p:stCondLst>
                                        </p:cTn>
                                        <p:tgtEl>
                                          <p:spTgt spid="10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61"/>
                                        </p:tgtEl>
                                        <p:attrNameLst>
                                          <p:attrName>style.visibility</p:attrName>
                                        </p:attrNameLst>
                                      </p:cBhvr>
                                      <p:to>
                                        <p:strVal val="visible"/>
                                      </p:to>
                                    </p:set>
                                    <p:animEffect transition="in" filter="fade">
                                      <p:cBhvr>
                                        <p:cTn id="10" dur="10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9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071" name="Google Shape;1071;p91"/>
          <p:cNvSpPr txBox="1"/>
          <p:nvPr/>
        </p:nvSpPr>
        <p:spPr>
          <a:xfrm>
            <a:off x="2810875" y="231175"/>
            <a:ext cx="5871600" cy="5919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Resolution vs. Response Time</a:t>
            </a:r>
            <a:endParaRPr sz="3300" b="0" i="0" u="none" strike="noStrike" cap="none">
              <a:solidFill>
                <a:schemeClr val="lt1"/>
              </a:solidFill>
              <a:latin typeface="Calibri"/>
              <a:ea typeface="Calibri"/>
              <a:cs typeface="Calibri"/>
              <a:sym typeface="Calibri"/>
            </a:endParaRPr>
          </a:p>
        </p:txBody>
      </p:sp>
      <p:sp>
        <p:nvSpPr>
          <p:cNvPr id="1072" name="Google Shape;1072;p91"/>
          <p:cNvSpPr txBox="1"/>
          <p:nvPr/>
        </p:nvSpPr>
        <p:spPr>
          <a:xfrm>
            <a:off x="414175" y="1396650"/>
            <a:ext cx="8268300" cy="34578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One of the key decisions in selecting our algorithm was to choose between response time and resolution</a:t>
            </a:r>
            <a:br>
              <a:rPr lang="en-U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Two structures were developed: a 16x16 and a 30x30, giving resolutions of 256 and 900, respectively</a:t>
            </a:r>
            <a:br>
              <a:rPr lang="en-U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We opted for the 30x30 due to superior matching characteristics</a:t>
            </a:r>
            <a:endParaRPr sz="21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9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078" name="Google Shape;1078;p92"/>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74</a:t>
            </a:fld>
            <a:endParaRPr/>
          </a:p>
        </p:txBody>
      </p:sp>
      <p:sp>
        <p:nvSpPr>
          <p:cNvPr id="1079" name="Google Shape;1079;p9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Completed Product</a:t>
            </a:r>
            <a:endParaRPr sz="3600" b="0" i="0" u="none" strike="noStrike" cap="none">
              <a:solidFill>
                <a:schemeClr val="lt1"/>
              </a:solidFill>
              <a:latin typeface="Calibri"/>
              <a:ea typeface="Calibri"/>
              <a:cs typeface="Calibri"/>
              <a:sym typeface="Calibri"/>
            </a:endParaRPr>
          </a:p>
        </p:txBody>
      </p:sp>
      <p:pic>
        <p:nvPicPr>
          <p:cNvPr id="1080" name="Google Shape;1080;p92"/>
          <p:cNvPicPr preferRelativeResize="0"/>
          <p:nvPr/>
        </p:nvPicPr>
        <p:blipFill>
          <a:blip r:embed="rId4">
            <a:alphaModFix/>
          </a:blip>
          <a:stretch>
            <a:fillRect/>
          </a:stretch>
        </p:blipFill>
        <p:spPr>
          <a:xfrm>
            <a:off x="1752600" y="1076850"/>
            <a:ext cx="5422218" cy="4066648"/>
          </a:xfrm>
          <a:prstGeom prst="rect">
            <a:avLst/>
          </a:prstGeom>
          <a:noFill/>
          <a:ln>
            <a:noFill/>
          </a:ln>
        </p:spPr>
      </p:pic>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1084"/>
        <p:cNvGrpSpPr/>
        <p:nvPr/>
      </p:nvGrpSpPr>
      <p:grpSpPr>
        <a:xfrm>
          <a:off x="0" y="0"/>
          <a:ext cx="0" cy="0"/>
          <a:chOff x="0" y="0"/>
          <a:chExt cx="0" cy="0"/>
        </a:xfrm>
      </p:grpSpPr>
      <p:pic>
        <p:nvPicPr>
          <p:cNvPr id="1085" name="Google Shape;1085;p9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086" name="Google Shape;1086;p9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75</a:t>
            </a:fld>
            <a:endParaRPr/>
          </a:p>
        </p:txBody>
      </p:sp>
      <p:sp>
        <p:nvSpPr>
          <p:cNvPr id="1087" name="Google Shape;1087;p9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Completed Product</a:t>
            </a:r>
            <a:endParaRPr sz="3600" b="0" i="0" u="none" strike="noStrike" cap="none">
              <a:solidFill>
                <a:schemeClr val="lt1"/>
              </a:solidFill>
              <a:latin typeface="Calibri"/>
              <a:ea typeface="Calibri"/>
              <a:cs typeface="Calibri"/>
              <a:sym typeface="Calibri"/>
            </a:endParaRPr>
          </a:p>
        </p:txBody>
      </p:sp>
      <p:sp>
        <p:nvSpPr>
          <p:cNvPr id="1088" name="Google Shape;1088;p93"/>
          <p:cNvSpPr txBox="1"/>
          <p:nvPr/>
        </p:nvSpPr>
        <p:spPr>
          <a:xfrm>
            <a:off x="944100" y="1432863"/>
            <a:ext cx="7255800" cy="297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a:solidFill>
                  <a:schemeClr val="dk1"/>
                </a:solidFill>
                <a:latin typeface="Calibri"/>
                <a:ea typeface="Calibri"/>
                <a:cs typeface="Calibri"/>
                <a:sym typeface="Calibri"/>
              </a:rPr>
              <a:t>DEMO</a:t>
            </a:r>
            <a:endParaRPr sz="60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9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094" name="Google Shape;1094;p9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76</a:t>
            </a:fld>
            <a:endParaRPr/>
          </a:p>
        </p:txBody>
      </p:sp>
      <p:sp>
        <p:nvSpPr>
          <p:cNvPr id="1095" name="Google Shape;1095;p9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Final Results</a:t>
            </a:r>
            <a:endParaRPr sz="3600" b="0" i="0" u="none" strike="noStrike" cap="none">
              <a:solidFill>
                <a:schemeClr val="lt1"/>
              </a:solidFill>
              <a:latin typeface="Calibri"/>
              <a:ea typeface="Calibri"/>
              <a:cs typeface="Calibri"/>
              <a:sym typeface="Calibri"/>
            </a:endParaRPr>
          </a:p>
        </p:txBody>
      </p:sp>
      <p:sp>
        <p:nvSpPr>
          <p:cNvPr id="1096" name="Google Shape;1096;p94"/>
          <p:cNvSpPr txBox="1"/>
          <p:nvPr/>
        </p:nvSpPr>
        <p:spPr>
          <a:xfrm>
            <a:off x="162299" y="1145500"/>
            <a:ext cx="4409700" cy="389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rPr>
              <a:t>1.</a:t>
            </a:r>
            <a:r>
              <a:rPr lang="en-US" sz="1700">
                <a:solidFill>
                  <a:schemeClr val="dk1"/>
                </a:solidFill>
              </a:rPr>
              <a:t> </a:t>
            </a:r>
            <a:r>
              <a:rPr lang="en-US" sz="1700">
                <a:solidFill>
                  <a:schemeClr val="dk1"/>
                </a:solidFill>
                <a:highlight>
                  <a:schemeClr val="lt1"/>
                </a:highlight>
              </a:rPr>
              <a:t>The device must be able to match a load impedance with a starting VSWR of 2.0 or less to within a VSWR of 1.22 (at least 20 dB return loss). </a:t>
            </a:r>
            <a:r>
              <a:rPr lang="en-US" sz="1700" b="1">
                <a:solidFill>
                  <a:schemeClr val="dk1"/>
                </a:solidFill>
                <a:highlight>
                  <a:srgbClr val="00FF00"/>
                </a:highlight>
              </a:rPr>
              <a:t>Result: &gt;20dB</a:t>
            </a:r>
            <a:endParaRPr sz="1700" b="1">
              <a:solidFill>
                <a:schemeClr val="dk1"/>
              </a:solidFill>
              <a:highlight>
                <a:srgbClr val="00FF00"/>
              </a:highlight>
            </a:endParaRPr>
          </a:p>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rPr>
              <a:t>2.</a:t>
            </a:r>
            <a:r>
              <a:rPr lang="en-US" sz="1700">
                <a:solidFill>
                  <a:schemeClr val="dk1"/>
                </a:solidFill>
              </a:rPr>
              <a:t> The device (all components excluding the SDR) must have a power consumption of less than 700 mW during operation. </a:t>
            </a:r>
            <a:br>
              <a:rPr lang="en-US" sz="1700">
                <a:solidFill>
                  <a:schemeClr val="dk1"/>
                </a:solidFill>
              </a:rPr>
            </a:br>
            <a:r>
              <a:rPr lang="en-US" sz="1700" b="1">
                <a:solidFill>
                  <a:schemeClr val="dk1"/>
                </a:solidFill>
                <a:highlight>
                  <a:srgbClr val="00FF00"/>
                </a:highlight>
              </a:rPr>
              <a:t>Result: 428mW</a:t>
            </a:r>
            <a:endParaRPr sz="1700" b="1">
              <a:solidFill>
                <a:schemeClr val="dk1"/>
              </a:solidFill>
              <a:highlight>
                <a:srgbClr val="00FF00"/>
              </a:highlight>
            </a:endParaRPr>
          </a:p>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rPr>
              <a:t>3.</a:t>
            </a:r>
            <a:r>
              <a:rPr lang="en-US" sz="1700">
                <a:solidFill>
                  <a:schemeClr val="dk1"/>
                </a:solidFill>
                <a:highlight>
                  <a:schemeClr val="lt1"/>
                </a:highlight>
              </a:rPr>
              <a:t>The device must be able to make adjustments autonomously when in operation. </a:t>
            </a:r>
            <a:r>
              <a:rPr lang="en-US" sz="1700" b="1">
                <a:solidFill>
                  <a:schemeClr val="dk1"/>
                </a:solidFill>
                <a:highlight>
                  <a:srgbClr val="00FF00"/>
                </a:highlight>
              </a:rPr>
              <a:t>Result: Successful operation</a:t>
            </a:r>
            <a:endParaRPr sz="1700" b="1">
              <a:solidFill>
                <a:schemeClr val="dk1"/>
              </a:solidFill>
              <a:highlight>
                <a:srgbClr val="00FF00"/>
              </a:highlight>
            </a:endParaRPr>
          </a:p>
          <a:p>
            <a:pPr marL="0" lvl="0" indent="0" algn="l" rtl="0">
              <a:lnSpc>
                <a:spcPct val="115000"/>
              </a:lnSpc>
              <a:spcBef>
                <a:spcPts val="900"/>
              </a:spcBef>
              <a:spcAft>
                <a:spcPts val="0"/>
              </a:spcAft>
              <a:buClr>
                <a:schemeClr val="dk1"/>
              </a:buClr>
              <a:buSzPts val="1100"/>
              <a:buFont typeface="Arial"/>
              <a:buNone/>
            </a:pPr>
            <a:endParaRPr sz="1600">
              <a:solidFill>
                <a:schemeClr val="dk1"/>
              </a:solidFill>
            </a:endParaRPr>
          </a:p>
          <a:p>
            <a:pPr marL="457200" lvl="0" indent="-228600" algn="l" rtl="0">
              <a:lnSpc>
                <a:spcPct val="115000"/>
              </a:lnSpc>
              <a:spcBef>
                <a:spcPts val="900"/>
              </a:spcBef>
              <a:spcAft>
                <a:spcPts val="0"/>
              </a:spcAft>
              <a:buClr>
                <a:schemeClr val="dk1"/>
              </a:buClr>
              <a:buSzPts val="1100"/>
              <a:buFont typeface="Arial"/>
              <a:buNone/>
            </a:pPr>
            <a:endParaRPr sz="1800">
              <a:solidFill>
                <a:schemeClr val="dk1"/>
              </a:solidFill>
            </a:endParaRPr>
          </a:p>
          <a:p>
            <a:pPr marL="457200" lvl="0" indent="-228600" algn="l"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p:txBody>
      </p:sp>
      <p:sp>
        <p:nvSpPr>
          <p:cNvPr id="1097" name="Google Shape;1097;p94"/>
          <p:cNvSpPr txBox="1"/>
          <p:nvPr/>
        </p:nvSpPr>
        <p:spPr>
          <a:xfrm>
            <a:off x="4929950" y="1191150"/>
            <a:ext cx="3830100" cy="3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rPr>
              <a:t>4.</a:t>
            </a:r>
            <a:r>
              <a:rPr lang="en-US" sz="1700">
                <a:solidFill>
                  <a:schemeClr val="dk1"/>
                </a:solidFill>
              </a:rPr>
              <a:t> </a:t>
            </a:r>
            <a:r>
              <a:rPr lang="en-US" sz="1700">
                <a:solidFill>
                  <a:schemeClr val="dk1"/>
                </a:solidFill>
                <a:highlight>
                  <a:schemeClr val="lt1"/>
                </a:highlight>
              </a:rPr>
              <a:t>The device must respond to changes in impedance within 100ms to ensure minimal delay in performance. </a:t>
            </a:r>
            <a:r>
              <a:rPr lang="en-US" sz="1700" b="1">
                <a:solidFill>
                  <a:schemeClr val="dk1"/>
                </a:solidFill>
                <a:highlight>
                  <a:srgbClr val="FF9900"/>
                </a:highlight>
              </a:rPr>
              <a:t>Result: ~772ms*</a:t>
            </a:r>
            <a:endParaRPr sz="1700" b="1">
              <a:solidFill>
                <a:schemeClr val="dk1"/>
              </a:solidFill>
              <a:highlight>
                <a:srgbClr val="FF9900"/>
              </a:highlight>
            </a:endParaRPr>
          </a:p>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highlight>
                  <a:schemeClr val="lt1"/>
                </a:highlight>
              </a:rPr>
              <a:t>5.</a:t>
            </a:r>
            <a:r>
              <a:rPr lang="en-US" sz="1700">
                <a:solidFill>
                  <a:schemeClr val="dk1"/>
                </a:solidFill>
                <a:highlight>
                  <a:schemeClr val="lt1"/>
                </a:highlight>
              </a:rPr>
              <a:t> The device must operate effectively at a frequency of 1.80 GHz. </a:t>
            </a:r>
            <a:r>
              <a:rPr lang="en-US" sz="1700" b="1">
                <a:solidFill>
                  <a:schemeClr val="dk1"/>
                </a:solidFill>
                <a:highlight>
                  <a:srgbClr val="FF9900"/>
                </a:highlight>
              </a:rPr>
              <a:t>Result: Scaled down from 2.44 GHz</a:t>
            </a:r>
            <a:r>
              <a:rPr lang="en-US" sz="1700">
                <a:solidFill>
                  <a:schemeClr val="dk1"/>
                </a:solidFill>
                <a:highlight>
                  <a:srgbClr val="FF9900"/>
                </a:highlight>
              </a:rPr>
              <a:t> </a:t>
            </a:r>
            <a:endParaRPr sz="1700">
              <a:solidFill>
                <a:schemeClr val="dk1"/>
              </a:solidFill>
              <a:highlight>
                <a:schemeClr val="lt1"/>
              </a:highlight>
            </a:endParaRPr>
          </a:p>
          <a:p>
            <a:pPr marL="0" lvl="0" indent="0" algn="l" rtl="0">
              <a:lnSpc>
                <a:spcPct val="115000"/>
              </a:lnSpc>
              <a:spcBef>
                <a:spcPts val="900"/>
              </a:spcBef>
              <a:spcAft>
                <a:spcPts val="0"/>
              </a:spcAft>
              <a:buClr>
                <a:schemeClr val="dk1"/>
              </a:buClr>
              <a:buSzPts val="1100"/>
              <a:buFont typeface="Arial"/>
              <a:buNone/>
            </a:pPr>
            <a:r>
              <a:rPr lang="en-US" sz="1700" b="1">
                <a:solidFill>
                  <a:schemeClr val="dk1"/>
                </a:solidFill>
              </a:rPr>
              <a:t>6.</a:t>
            </a:r>
            <a:r>
              <a:rPr lang="en-US" sz="1700">
                <a:solidFill>
                  <a:schemeClr val="dk1"/>
                </a:solidFill>
              </a:rPr>
              <a:t> </a:t>
            </a:r>
            <a:r>
              <a:rPr lang="en-US" sz="1700">
                <a:solidFill>
                  <a:schemeClr val="dk1"/>
                </a:solidFill>
                <a:highlight>
                  <a:schemeClr val="lt1"/>
                </a:highlight>
              </a:rPr>
              <a:t>The insertion loss of the matching network should be less than 2 dB. </a:t>
            </a:r>
            <a:r>
              <a:rPr lang="en-US" sz="1700" b="1">
                <a:solidFill>
                  <a:schemeClr val="dk1"/>
                </a:solidFill>
                <a:highlight>
                  <a:srgbClr val="00FF00"/>
                </a:highlight>
              </a:rPr>
              <a:t>Result: ~1.87dB +/- 0.09dB</a:t>
            </a:r>
            <a:endParaRPr sz="1700" b="1">
              <a:solidFill>
                <a:schemeClr val="dk1"/>
              </a:solidFill>
              <a:highlight>
                <a:srgbClr val="00FF00"/>
              </a:highlight>
            </a:endParaRPr>
          </a:p>
          <a:p>
            <a:pPr marL="457200" lvl="0" indent="-228600" algn="l" rtl="0">
              <a:lnSpc>
                <a:spcPct val="115000"/>
              </a:lnSpc>
              <a:spcBef>
                <a:spcPts val="900"/>
              </a:spcBef>
              <a:spcAft>
                <a:spcPts val="0"/>
              </a:spcAft>
              <a:buClr>
                <a:schemeClr val="dk1"/>
              </a:buClr>
              <a:buSzPts val="1100"/>
              <a:buFont typeface="Arial"/>
              <a:buNone/>
            </a:pPr>
            <a:endParaRPr sz="1800">
              <a:solidFill>
                <a:schemeClr val="dk1"/>
              </a:solidFill>
            </a:endParaRPr>
          </a:p>
          <a:p>
            <a:pPr marL="0" marR="0" lvl="0" indent="0" algn="l" rtl="0">
              <a:lnSpc>
                <a:spcPct val="90000"/>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9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03" name="Google Shape;1103;p9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77</a:t>
            </a:fld>
            <a:endParaRPr/>
          </a:p>
        </p:txBody>
      </p:sp>
      <p:sp>
        <p:nvSpPr>
          <p:cNvPr id="1104" name="Google Shape;1104;p95"/>
          <p:cNvSpPr txBox="1"/>
          <p:nvPr/>
        </p:nvSpPr>
        <p:spPr>
          <a:xfrm>
            <a:off x="2513951" y="0"/>
            <a:ext cx="6168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Challenges and Risks: Aftermath</a:t>
            </a:r>
            <a:endParaRPr sz="3600" b="0" i="0" u="none" strike="noStrike" cap="none">
              <a:solidFill>
                <a:schemeClr val="lt1"/>
              </a:solidFill>
              <a:latin typeface="Calibri"/>
              <a:ea typeface="Calibri"/>
              <a:cs typeface="Calibri"/>
              <a:sym typeface="Calibri"/>
            </a:endParaRPr>
          </a:p>
        </p:txBody>
      </p:sp>
      <p:sp>
        <p:nvSpPr>
          <p:cNvPr id="1105" name="Google Shape;1105;p95"/>
          <p:cNvSpPr txBox="1"/>
          <p:nvPr/>
        </p:nvSpPr>
        <p:spPr>
          <a:xfrm>
            <a:off x="513875" y="1118950"/>
            <a:ext cx="8462400" cy="3922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500" b="1">
                <a:solidFill>
                  <a:schemeClr val="dk1"/>
                </a:solidFill>
              </a:rPr>
              <a:t>Challenges:</a:t>
            </a:r>
            <a:endParaRPr sz="1500" b="1">
              <a:solidFill>
                <a:schemeClr val="dk1"/>
              </a:solidFill>
            </a:endParaRPr>
          </a:p>
          <a:p>
            <a:pPr marL="457200" lvl="0" indent="-323850" algn="l" rtl="0">
              <a:lnSpc>
                <a:spcPct val="150000"/>
              </a:lnSpc>
              <a:spcBef>
                <a:spcPts val="0"/>
              </a:spcBef>
              <a:spcAft>
                <a:spcPts val="0"/>
              </a:spcAft>
              <a:buClr>
                <a:schemeClr val="dk1"/>
              </a:buClr>
              <a:buSzPts val="1500"/>
              <a:buChar char="●"/>
            </a:pPr>
            <a:r>
              <a:rPr lang="en-US" sz="1500">
                <a:solidFill>
                  <a:schemeClr val="dk1"/>
                </a:solidFill>
              </a:rPr>
              <a:t>Designing a matching network that works at 2.4 GHz.</a:t>
            </a:r>
            <a:endParaRPr sz="1500">
              <a:solidFill>
                <a:schemeClr val="dk1"/>
              </a:solidFill>
            </a:endParaRPr>
          </a:p>
          <a:p>
            <a:pPr marL="914400" lvl="1" indent="-323850" algn="l" rtl="0">
              <a:lnSpc>
                <a:spcPct val="150000"/>
              </a:lnSpc>
              <a:spcBef>
                <a:spcPts val="0"/>
              </a:spcBef>
              <a:spcAft>
                <a:spcPts val="0"/>
              </a:spcAft>
              <a:buClr>
                <a:schemeClr val="dk1"/>
              </a:buClr>
              <a:buSzPts val="1500"/>
              <a:buChar char="○"/>
            </a:pPr>
            <a:r>
              <a:rPr lang="en-US" sz="1500" b="1">
                <a:solidFill>
                  <a:schemeClr val="dk1"/>
                </a:solidFill>
              </a:rPr>
              <a:t>VERY small components required, special PCB design. Had to switch to 1.8 GHz.</a:t>
            </a:r>
            <a:endParaRPr sz="1500" b="1">
              <a:solidFill>
                <a:schemeClr val="dk1"/>
              </a:solidFill>
            </a:endParaRPr>
          </a:p>
          <a:p>
            <a:pPr marL="457200" lvl="0" indent="-323850" algn="l" rtl="0">
              <a:lnSpc>
                <a:spcPct val="150000"/>
              </a:lnSpc>
              <a:spcBef>
                <a:spcPts val="0"/>
              </a:spcBef>
              <a:spcAft>
                <a:spcPts val="0"/>
              </a:spcAft>
              <a:buClr>
                <a:schemeClr val="dk1"/>
              </a:buClr>
              <a:buSzPts val="1500"/>
              <a:buChar char="●"/>
            </a:pPr>
            <a:r>
              <a:rPr lang="en-US" sz="1500">
                <a:solidFill>
                  <a:schemeClr val="dk1"/>
                </a:solidFill>
              </a:rPr>
              <a:t>Designing an adaptive algorithm that responds within an acceptable time.</a:t>
            </a:r>
            <a:endParaRPr sz="1500">
              <a:solidFill>
                <a:schemeClr val="dk1"/>
              </a:solidFill>
            </a:endParaRPr>
          </a:p>
          <a:p>
            <a:pPr marL="914400" lvl="1" indent="-323850" algn="l" rtl="0">
              <a:lnSpc>
                <a:spcPct val="150000"/>
              </a:lnSpc>
              <a:spcBef>
                <a:spcPts val="0"/>
              </a:spcBef>
              <a:spcAft>
                <a:spcPts val="0"/>
              </a:spcAft>
              <a:buClr>
                <a:schemeClr val="dk1"/>
              </a:buClr>
              <a:buSzPts val="1500"/>
              <a:buChar char="○"/>
            </a:pPr>
            <a:r>
              <a:rPr lang="en-US" sz="1500" b="1">
                <a:solidFill>
                  <a:schemeClr val="dk1"/>
                </a:solidFill>
              </a:rPr>
              <a:t>Coarse-to-fine method finds a good match; limitations with GNU radio software and data transmission time limit responsiveness somewhat.</a:t>
            </a:r>
            <a:endParaRPr sz="1500" b="1">
              <a:solidFill>
                <a:schemeClr val="dk1"/>
              </a:solidFill>
            </a:endParaRPr>
          </a:p>
          <a:p>
            <a:pPr marL="457200" lvl="0" indent="-323850" algn="l" rtl="0">
              <a:lnSpc>
                <a:spcPct val="150000"/>
              </a:lnSpc>
              <a:spcBef>
                <a:spcPts val="0"/>
              </a:spcBef>
              <a:spcAft>
                <a:spcPts val="0"/>
              </a:spcAft>
              <a:buClr>
                <a:schemeClr val="dk1"/>
              </a:buClr>
              <a:buSzPts val="1500"/>
              <a:buChar char="●"/>
            </a:pPr>
            <a:r>
              <a:rPr lang="en-US" sz="1500">
                <a:solidFill>
                  <a:schemeClr val="dk1"/>
                </a:solidFill>
              </a:rPr>
              <a:t>Minimizing insertion loss.</a:t>
            </a:r>
            <a:endParaRPr sz="1500">
              <a:solidFill>
                <a:schemeClr val="dk1"/>
              </a:solidFill>
            </a:endParaRPr>
          </a:p>
          <a:p>
            <a:pPr marL="914400" lvl="1" indent="-323850" algn="l" rtl="0">
              <a:lnSpc>
                <a:spcPct val="150000"/>
              </a:lnSpc>
              <a:spcBef>
                <a:spcPts val="0"/>
              </a:spcBef>
              <a:spcAft>
                <a:spcPts val="0"/>
              </a:spcAft>
              <a:buClr>
                <a:schemeClr val="dk1"/>
              </a:buClr>
              <a:buSzPts val="1500"/>
              <a:buChar char="○"/>
            </a:pPr>
            <a:r>
              <a:rPr lang="en-US" sz="1500" b="1">
                <a:solidFill>
                  <a:schemeClr val="dk1"/>
                </a:solidFill>
              </a:rPr>
              <a:t>Easily accounted for at our frequency range.</a:t>
            </a:r>
            <a:endParaRPr sz="1500" b="1">
              <a:solidFill>
                <a:schemeClr val="dk1"/>
              </a:solidFill>
            </a:endParaRPr>
          </a:p>
          <a:p>
            <a:pPr marL="457200" lvl="0" indent="-336550" algn="l" rtl="0">
              <a:lnSpc>
                <a:spcPct val="150000"/>
              </a:lnSpc>
              <a:spcBef>
                <a:spcPts val="0"/>
              </a:spcBef>
              <a:spcAft>
                <a:spcPts val="0"/>
              </a:spcAft>
              <a:buClr>
                <a:schemeClr val="dk1"/>
              </a:buClr>
              <a:buSzPts val="1700"/>
              <a:buChar char="●"/>
            </a:pPr>
            <a:r>
              <a:rPr lang="en-US" sz="1500">
                <a:solidFill>
                  <a:schemeClr val="dk1"/>
                </a:solidFill>
              </a:rPr>
              <a:t>Configuring the SDR to operate in full-duplex mode and interface with MCU.</a:t>
            </a:r>
            <a:endParaRPr sz="1500">
              <a:solidFill>
                <a:schemeClr val="dk1"/>
              </a:solidFill>
            </a:endParaRPr>
          </a:p>
          <a:p>
            <a:pPr marL="914400" lvl="1" indent="-323850" algn="l" rtl="0">
              <a:lnSpc>
                <a:spcPct val="150000"/>
              </a:lnSpc>
              <a:spcBef>
                <a:spcPts val="0"/>
              </a:spcBef>
              <a:spcAft>
                <a:spcPts val="0"/>
              </a:spcAft>
              <a:buClr>
                <a:schemeClr val="dk1"/>
              </a:buClr>
              <a:buSzPts val="1500"/>
              <a:buChar char="○"/>
            </a:pPr>
            <a:r>
              <a:rPr lang="en-US" sz="1500" b="1">
                <a:solidFill>
                  <a:schemeClr val="dk1"/>
                </a:solidFill>
                <a:highlight>
                  <a:schemeClr val="lt1"/>
                </a:highlight>
              </a:rPr>
              <a:t>Required installing additional drivers/libraries.</a:t>
            </a:r>
            <a:endParaRPr sz="1500" b="1">
              <a:solidFill>
                <a:schemeClr val="dk1"/>
              </a:solidFill>
              <a:highlight>
                <a:schemeClr val="lt1"/>
              </a:highlight>
            </a:endParaRPr>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109"/>
        <p:cNvGrpSpPr/>
        <p:nvPr/>
      </p:nvGrpSpPr>
      <p:grpSpPr>
        <a:xfrm>
          <a:off x="0" y="0"/>
          <a:ext cx="0" cy="0"/>
          <a:chOff x="0" y="0"/>
          <a:chExt cx="0" cy="0"/>
        </a:xfrm>
      </p:grpSpPr>
      <p:pic>
        <p:nvPicPr>
          <p:cNvPr id="1110" name="Google Shape;1110;p9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11" name="Google Shape;1111;p9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78</a:t>
            </a:fld>
            <a:endParaRPr/>
          </a:p>
        </p:txBody>
      </p:sp>
      <p:sp>
        <p:nvSpPr>
          <p:cNvPr id="1112" name="Google Shape;1112;p9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Challenges and Risks</a:t>
            </a:r>
            <a:endParaRPr sz="3600" b="0" i="0" u="none" strike="noStrike" cap="none">
              <a:solidFill>
                <a:schemeClr val="lt1"/>
              </a:solidFill>
              <a:latin typeface="Calibri"/>
              <a:ea typeface="Calibri"/>
              <a:cs typeface="Calibri"/>
              <a:sym typeface="Calibri"/>
            </a:endParaRPr>
          </a:p>
        </p:txBody>
      </p:sp>
      <p:graphicFrame>
        <p:nvGraphicFramePr>
          <p:cNvPr id="1113" name="Google Shape;1113;p96"/>
          <p:cNvGraphicFramePr/>
          <p:nvPr/>
        </p:nvGraphicFramePr>
        <p:xfrm>
          <a:off x="1076563" y="1224775"/>
          <a:ext cx="3000000" cy="3000000"/>
        </p:xfrm>
        <a:graphic>
          <a:graphicData uri="http://schemas.openxmlformats.org/drawingml/2006/table">
            <a:tbl>
              <a:tblPr>
                <a:noFill/>
                <a:tableStyleId>{7D69F866-B312-4DAF-8783-447740A9DBE5}</a:tableStyleId>
              </a:tblPr>
              <a:tblGrid>
                <a:gridCol w="1667350">
                  <a:extLst>
                    <a:ext uri="{9D8B030D-6E8A-4147-A177-3AD203B41FA5}">
                      <a16:colId xmlns:a16="http://schemas.microsoft.com/office/drawing/2014/main" val="20000"/>
                    </a:ext>
                  </a:extLst>
                </a:gridCol>
                <a:gridCol w="1712700">
                  <a:extLst>
                    <a:ext uri="{9D8B030D-6E8A-4147-A177-3AD203B41FA5}">
                      <a16:colId xmlns:a16="http://schemas.microsoft.com/office/drawing/2014/main" val="20001"/>
                    </a:ext>
                  </a:extLst>
                </a:gridCol>
                <a:gridCol w="1645325">
                  <a:extLst>
                    <a:ext uri="{9D8B030D-6E8A-4147-A177-3AD203B41FA5}">
                      <a16:colId xmlns:a16="http://schemas.microsoft.com/office/drawing/2014/main" val="20002"/>
                    </a:ext>
                  </a:extLst>
                </a:gridCol>
                <a:gridCol w="1719450">
                  <a:extLst>
                    <a:ext uri="{9D8B030D-6E8A-4147-A177-3AD203B41FA5}">
                      <a16:colId xmlns:a16="http://schemas.microsoft.com/office/drawing/2014/main" val="20003"/>
                    </a:ext>
                  </a:extLst>
                </a:gridCol>
              </a:tblGrid>
              <a:tr h="409225">
                <a:tc>
                  <a:txBody>
                    <a:bodyPr/>
                    <a:lstStyle/>
                    <a:p>
                      <a:pPr marL="0" lvl="0" indent="0" algn="ctr" rtl="0">
                        <a:spcBef>
                          <a:spcPts val="0"/>
                        </a:spcBef>
                        <a:spcAft>
                          <a:spcPts val="0"/>
                        </a:spcAft>
                        <a:buNone/>
                      </a:pPr>
                      <a:r>
                        <a:rPr lang="en-US" sz="900"/>
                        <a:t>Risks</a:t>
                      </a:r>
                      <a:endParaRPr sz="900"/>
                    </a:p>
                  </a:txBody>
                  <a:tcPr marL="91425" marR="91425" marT="91425" marB="91425">
                    <a:lnR w="9525" cap="flat" cmpd="sng">
                      <a:solidFill>
                        <a:srgbClr val="9E9E9E"/>
                      </a:solidFill>
                      <a:prstDash val="solid"/>
                      <a:round/>
                      <a:headEnd type="none" w="sm" len="sm"/>
                      <a:tailEnd type="none" w="sm" len="sm"/>
                    </a:lnR>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t>Qualitative Risk Score </a:t>
                      </a:r>
                      <a:endParaRPr sz="9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solidFill>
                            <a:srgbClr val="000000"/>
                          </a:solidFill>
                        </a:rPr>
                        <a:t>Mitigation Plan</a:t>
                      </a:r>
                      <a:endParaRPr sz="900" u="none" strike="noStrike" cap="none">
                        <a:solidFill>
                          <a:srgbClr val="000000"/>
                        </a:solidFill>
                      </a:endParaRPr>
                    </a:p>
                    <a:p>
                      <a:pPr marL="0" marR="0" lvl="0" indent="0" algn="ctr" rtl="0">
                        <a:lnSpc>
                          <a:spcPct val="100000"/>
                        </a:lnSpc>
                        <a:spcBef>
                          <a:spcPts val="0"/>
                        </a:spcBef>
                        <a:spcAft>
                          <a:spcPts val="0"/>
                        </a:spcAft>
                        <a:buClr>
                          <a:srgbClr val="000000"/>
                        </a:buClr>
                        <a:buSzPts val="1100"/>
                        <a:buFont typeface="Arial"/>
                        <a:buNone/>
                      </a:pPr>
                      <a:endParaRPr sz="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solidFill>
                            <a:srgbClr val="000000"/>
                          </a:solidFill>
                        </a:rPr>
                        <a:t>Contingency Plan</a:t>
                      </a:r>
                      <a:endParaRPr sz="900" u="none" strike="noStrike" cap="none">
                        <a:solidFill>
                          <a:srgbClr val="000000"/>
                        </a:solidFill>
                      </a:endParaRPr>
                    </a:p>
                    <a:p>
                      <a:pPr marL="0" marR="0" lvl="0" indent="0" algn="ctr" rtl="0">
                        <a:lnSpc>
                          <a:spcPct val="100000"/>
                        </a:lnSpc>
                        <a:spcBef>
                          <a:spcPts val="0"/>
                        </a:spcBef>
                        <a:spcAft>
                          <a:spcPts val="0"/>
                        </a:spcAft>
                        <a:buClr>
                          <a:srgbClr val="000000"/>
                        </a:buClr>
                        <a:buSzPts val="1100"/>
                        <a:buFont typeface="Arial"/>
                        <a:buNone/>
                      </a:pPr>
                      <a:endParaRPr sz="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625675">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Unpredictable behavior at 2.4 GHz</a:t>
                      </a:r>
                      <a:endParaRPr sz="900"/>
                    </a:p>
                  </a:txBody>
                  <a:tcPr marL="91425" marR="91425" marT="91425" marB="91425"/>
                </a:tc>
                <a:tc>
                  <a:txBody>
                    <a:bodyPr/>
                    <a:lstStyle/>
                    <a:p>
                      <a:pPr marL="0" lvl="0" indent="0" algn="ctr" rtl="0">
                        <a:spcBef>
                          <a:spcPts val="0"/>
                        </a:spcBef>
                        <a:spcAft>
                          <a:spcPts val="0"/>
                        </a:spcAft>
                        <a:buNone/>
                      </a:pPr>
                      <a:r>
                        <a:rPr lang="en-US" sz="900"/>
                        <a:t>Likelihood = 4 (likely)</a:t>
                      </a:r>
                      <a:endParaRPr sz="900"/>
                    </a:p>
                    <a:p>
                      <a:pPr marL="0" lvl="0" indent="0" algn="ctr" rtl="0">
                        <a:spcBef>
                          <a:spcPts val="0"/>
                        </a:spcBef>
                        <a:spcAft>
                          <a:spcPts val="0"/>
                        </a:spcAft>
                        <a:buNone/>
                      </a:pPr>
                      <a:r>
                        <a:rPr lang="en-US" sz="900"/>
                        <a:t>Consequences = 4 (major)</a:t>
                      </a:r>
                      <a:endParaRPr sz="900"/>
                    </a:p>
                    <a:p>
                      <a:pPr marL="0" lvl="0" indent="0" algn="ctr" rtl="0">
                        <a:spcBef>
                          <a:spcPts val="0"/>
                        </a:spcBef>
                        <a:spcAft>
                          <a:spcPts val="0"/>
                        </a:spcAft>
                        <a:buNone/>
                      </a:pPr>
                      <a:r>
                        <a:rPr lang="en-US" sz="900"/>
                        <a:t>Total = 16 (Extreme)</a:t>
                      </a: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txBody>
                  <a:tcPr marL="91425" marR="91425" marT="91425" marB="91425">
                    <a:lnT w="9525" cap="flat" cmpd="sng">
                      <a:solidFill>
                        <a:srgbClr val="9E9E9E"/>
                      </a:solidFill>
                      <a:prstDash val="solid"/>
                      <a:round/>
                      <a:headEnd type="none" w="sm" len="sm"/>
                      <a:tailEnd type="none" w="sm" len="sm"/>
                    </a:lnT>
                    <a:solidFill>
                      <a:srgbClr val="F40909">
                        <a:alpha val="50629"/>
                      </a:srgbClr>
                    </a:solidFill>
                  </a:tcPr>
                </a:tc>
                <a:tc>
                  <a:txBody>
                    <a:bodyPr/>
                    <a:lstStyle/>
                    <a:p>
                      <a:pPr marL="0" lvl="0" indent="0" algn="ctr" rtl="0">
                        <a:spcBef>
                          <a:spcPts val="0"/>
                        </a:spcBef>
                        <a:spcAft>
                          <a:spcPts val="0"/>
                        </a:spcAft>
                        <a:buNone/>
                      </a:pPr>
                      <a:r>
                        <a:rPr lang="en-US" sz="900"/>
                        <a:t>Use high-quality RF components rated for 2.4 GHz. Simulate the network extensively in software.</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sz="900"/>
                        <a:t> If performance issues persist, redesign the network with alternative components or configurations.</a:t>
                      </a:r>
                      <a:endParaRPr sz="9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558050">
                <a:tc>
                  <a:txBody>
                    <a:bodyPr/>
                    <a:lstStyle/>
                    <a:p>
                      <a:pPr marL="0" lvl="0" indent="0" algn="ctr" rtl="0">
                        <a:lnSpc>
                          <a:spcPct val="115000"/>
                        </a:lnSpc>
                        <a:spcBef>
                          <a:spcPts val="1200"/>
                        </a:spcBef>
                        <a:spcAft>
                          <a:spcPts val="0"/>
                        </a:spcAft>
                        <a:buClr>
                          <a:schemeClr val="dk1"/>
                        </a:buClr>
                        <a:buSzPts val="1100"/>
                        <a:buFont typeface="Arial"/>
                        <a:buNone/>
                      </a:pPr>
                      <a:r>
                        <a:rPr lang="en-US" sz="900"/>
                        <a:t>System latency may hinder the adaptive system's real-time response.</a:t>
                      </a:r>
                      <a:endParaRPr sz="900"/>
                    </a:p>
                    <a:p>
                      <a:pPr marL="0" lvl="0" indent="0" algn="ctr" rtl="0">
                        <a:spcBef>
                          <a:spcPts val="1200"/>
                        </a:spcBef>
                        <a:spcAft>
                          <a:spcPts val="0"/>
                        </a:spcAft>
                        <a:buNone/>
                      </a:pPr>
                      <a:endParaRPr sz="9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4 (likely)</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4 (major)</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16 (Extreme)</a:t>
                      </a:r>
                      <a:endParaRPr sz="900"/>
                    </a:p>
                  </a:txBody>
                  <a:tcPr marL="91425" marR="91425" marT="91425" marB="91425">
                    <a:solidFill>
                      <a:srgbClr val="F40909">
                        <a:alpha val="50629"/>
                      </a:srgbClr>
                    </a:solidFill>
                  </a:tcPr>
                </a:tc>
                <a:tc>
                  <a:txBody>
                    <a:bodyPr/>
                    <a:lstStyle/>
                    <a:p>
                      <a:pPr marL="0" lvl="0" indent="0" algn="ctr" rtl="0">
                        <a:spcBef>
                          <a:spcPts val="0"/>
                        </a:spcBef>
                        <a:spcAft>
                          <a:spcPts val="0"/>
                        </a:spcAft>
                        <a:buNone/>
                      </a:pPr>
                      <a:r>
                        <a:rPr lang="en-US" sz="900"/>
                        <a:t>Thoroughly test the algorithm in simulation and simplify it as much as possible.</a:t>
                      </a:r>
                      <a:endParaRPr sz="900"/>
                    </a:p>
                  </a:txBody>
                  <a:tcPr marL="91425" marR="91425" marT="91425" marB="91425"/>
                </a:tc>
                <a:tc>
                  <a:txBody>
                    <a:bodyPr/>
                    <a:lstStyle/>
                    <a:p>
                      <a:pPr marL="0" lvl="0" indent="0" algn="ctr" rtl="0">
                        <a:spcBef>
                          <a:spcPts val="0"/>
                        </a:spcBef>
                        <a:spcAft>
                          <a:spcPts val="0"/>
                        </a:spcAft>
                        <a:buNone/>
                      </a:pPr>
                      <a:r>
                        <a:rPr lang="en-US" sz="900"/>
                        <a:t>Redesign the algorithm</a:t>
                      </a:r>
                      <a:endParaRPr sz="900"/>
                    </a:p>
                  </a:txBody>
                  <a:tcPr marL="91425" marR="91425" marT="91425" marB="91425"/>
                </a:tc>
                <a:extLst>
                  <a:ext uri="{0D108BD9-81ED-4DB2-BD59-A6C34878D82A}">
                    <a16:rowId xmlns:a16="http://schemas.microsoft.com/office/drawing/2014/main" val="10002"/>
                  </a:ext>
                </a:extLst>
              </a:tr>
              <a:tr h="421625">
                <a:tc>
                  <a:txBody>
                    <a:bodyPr/>
                    <a:lstStyle/>
                    <a:p>
                      <a:pPr marL="0" lvl="0" indent="0" algn="ctr" rtl="0">
                        <a:spcBef>
                          <a:spcPts val="0"/>
                        </a:spcBef>
                        <a:spcAft>
                          <a:spcPts val="0"/>
                        </a:spcAft>
                        <a:buNone/>
                      </a:pPr>
                      <a:r>
                        <a:rPr lang="en-US" sz="900"/>
                        <a:t>System losses are greater than what is saved</a:t>
                      </a:r>
                      <a:endParaRPr sz="9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2 (unlikely)</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3 (moderate)</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6 (moderate)</a:t>
                      </a:r>
                      <a:endParaRPr sz="900">
                        <a:solidFill>
                          <a:schemeClr val="dk1"/>
                        </a:solidFill>
                      </a:endParaRPr>
                    </a:p>
                  </a:txBody>
                  <a:tcPr marL="91425" marR="91425" marT="91425" marB="91425">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900"/>
                        <a:t>Test directional coupler directly and in series with matching network</a:t>
                      </a:r>
                      <a:endParaRPr sz="9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900"/>
                        <a:t>Purchase higher-quality directional coupler</a:t>
                      </a:r>
                      <a:endParaRPr sz="90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1625">
                <a:tc>
                  <a:txBody>
                    <a:bodyPr/>
                    <a:lstStyle/>
                    <a:p>
                      <a:pPr marL="0" lvl="0" indent="0" algn="ctr" rtl="0">
                        <a:spcBef>
                          <a:spcPts val="0"/>
                        </a:spcBef>
                        <a:spcAft>
                          <a:spcPts val="0"/>
                        </a:spcAft>
                        <a:buNone/>
                      </a:pPr>
                      <a:r>
                        <a:rPr lang="en-US" sz="900"/>
                        <a:t>Device draws more power due to unforeseen scenarios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rPr>
                        <a:t>Likelihood = 3 (possible)</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Consequences = 4 (major)</a:t>
                      </a:r>
                      <a:endParaRPr sz="900">
                        <a:solidFill>
                          <a:schemeClr val="dk1"/>
                        </a:solidFill>
                      </a:endParaRPr>
                    </a:p>
                    <a:p>
                      <a:pPr marL="0" lvl="0" indent="0" algn="ctr" rtl="0">
                        <a:spcBef>
                          <a:spcPts val="0"/>
                        </a:spcBef>
                        <a:spcAft>
                          <a:spcPts val="0"/>
                        </a:spcAft>
                        <a:buClr>
                          <a:schemeClr val="dk1"/>
                        </a:buClr>
                        <a:buSzPts val="1100"/>
                        <a:buFont typeface="Arial"/>
                        <a:buNone/>
                      </a:pPr>
                      <a:r>
                        <a:rPr lang="en-US" sz="900">
                          <a:solidFill>
                            <a:schemeClr val="dk1"/>
                          </a:solidFill>
                        </a:rPr>
                        <a:t>Total = 12 (High)</a:t>
                      </a:r>
                      <a:endParaRPr sz="9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900"/>
                        <a:t>Use power-efficient components.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900"/>
                        <a:t>Redesign system with different components</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97"/>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19" name="Google Shape;1119;p97"/>
          <p:cNvSpPr txBox="1">
            <a:spLocks noGrp="1"/>
          </p:cNvSpPr>
          <p:nvPr>
            <p:ph type="sldNum" idx="12"/>
          </p:nvPr>
        </p:nvSpPr>
        <p:spPr>
          <a:xfrm>
            <a:off x="7086600" y="4868988"/>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79</a:t>
            </a:fld>
            <a:endParaRPr/>
          </a:p>
        </p:txBody>
      </p:sp>
      <p:sp>
        <p:nvSpPr>
          <p:cNvPr id="1120" name="Google Shape;1120;p9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Estimated Budget</a:t>
            </a:r>
            <a:endParaRPr sz="3600" b="0" i="0" u="none" strike="noStrike" cap="none">
              <a:solidFill>
                <a:schemeClr val="lt1"/>
              </a:solidFill>
              <a:latin typeface="Calibri"/>
              <a:ea typeface="Calibri"/>
              <a:cs typeface="Calibri"/>
              <a:sym typeface="Calibri"/>
            </a:endParaRPr>
          </a:p>
        </p:txBody>
      </p:sp>
      <p:pic>
        <p:nvPicPr>
          <p:cNvPr id="1121" name="Google Shape;1121;p97"/>
          <p:cNvPicPr preferRelativeResize="0"/>
          <p:nvPr/>
        </p:nvPicPr>
        <p:blipFill>
          <a:blip r:embed="rId4">
            <a:alphaModFix/>
          </a:blip>
          <a:stretch>
            <a:fillRect/>
          </a:stretch>
        </p:blipFill>
        <p:spPr>
          <a:xfrm>
            <a:off x="146050" y="1076850"/>
            <a:ext cx="8851899" cy="3847575"/>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p:nvPr/>
        </p:nvSpPr>
        <p:spPr>
          <a:xfrm>
            <a:off x="160800" y="1282000"/>
            <a:ext cx="4411200" cy="18375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1500"/>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p:txBody>
      </p:sp>
      <p:pic>
        <p:nvPicPr>
          <p:cNvPr id="176" name="Google Shape;176;p2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77" name="Google Shape;177;p2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a:t>
            </a:fld>
            <a:endParaRPr/>
          </a:p>
        </p:txBody>
      </p:sp>
      <p:sp>
        <p:nvSpPr>
          <p:cNvPr id="178" name="Google Shape;178;p2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Existing Solutions</a:t>
            </a:r>
            <a:endParaRPr sz="3600" b="0" i="0" u="none" strike="noStrike" cap="none">
              <a:solidFill>
                <a:schemeClr val="lt1"/>
              </a:solidFill>
              <a:latin typeface="Calibri"/>
              <a:ea typeface="Calibri"/>
              <a:cs typeface="Calibri"/>
              <a:sym typeface="Calibri"/>
            </a:endParaRPr>
          </a:p>
        </p:txBody>
      </p:sp>
      <p:pic>
        <p:nvPicPr>
          <p:cNvPr id="179" name="Google Shape;179;p26"/>
          <p:cNvPicPr preferRelativeResize="0"/>
          <p:nvPr/>
        </p:nvPicPr>
        <p:blipFill>
          <a:blip r:embed="rId4">
            <a:alphaModFix/>
          </a:blip>
          <a:stretch>
            <a:fillRect/>
          </a:stretch>
        </p:blipFill>
        <p:spPr>
          <a:xfrm>
            <a:off x="274775" y="1568300"/>
            <a:ext cx="4004699" cy="2264592"/>
          </a:xfrm>
          <a:prstGeom prst="rect">
            <a:avLst/>
          </a:prstGeom>
          <a:noFill/>
          <a:ln>
            <a:noFill/>
          </a:ln>
        </p:spPr>
      </p:pic>
      <p:sp>
        <p:nvSpPr>
          <p:cNvPr id="180" name="Google Shape;180;p26"/>
          <p:cNvSpPr txBox="1"/>
          <p:nvPr/>
        </p:nvSpPr>
        <p:spPr>
          <a:xfrm>
            <a:off x="160800" y="3961850"/>
            <a:ext cx="4893600" cy="4926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600"/>
              </a:spcAft>
              <a:buNone/>
            </a:pPr>
            <a:r>
              <a:rPr lang="en-US" sz="2000" b="1">
                <a:solidFill>
                  <a:srgbClr val="333333"/>
                </a:solidFill>
                <a:highlight>
                  <a:srgbClr val="FFFFFF"/>
                </a:highlight>
                <a:latin typeface="Times New Roman"/>
                <a:ea typeface="Times New Roman"/>
                <a:cs typeface="Times New Roman"/>
                <a:sym typeface="Times New Roman"/>
              </a:rPr>
              <a:t>Palstar HF-Auto 1800 W (1.8 - 54 MHz)</a:t>
            </a:r>
            <a:endParaRPr sz="2000" b="1">
              <a:solidFill>
                <a:srgbClr val="333333"/>
              </a:solidFill>
              <a:highlight>
                <a:srgbClr val="FFFFFF"/>
              </a:highlight>
              <a:latin typeface="Times New Roman"/>
              <a:ea typeface="Times New Roman"/>
              <a:cs typeface="Times New Roman"/>
              <a:sym typeface="Times New Roman"/>
            </a:endParaRPr>
          </a:p>
        </p:txBody>
      </p:sp>
      <p:sp>
        <p:nvSpPr>
          <p:cNvPr id="181" name="Google Shape;181;p26"/>
          <p:cNvSpPr txBox="1"/>
          <p:nvPr/>
        </p:nvSpPr>
        <p:spPr>
          <a:xfrm>
            <a:off x="5349600" y="1195113"/>
            <a:ext cx="2985900" cy="3453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100" b="1" u="sng">
                <a:solidFill>
                  <a:srgbClr val="333333"/>
                </a:solidFill>
                <a:highlight>
                  <a:srgbClr val="FFFFFF"/>
                </a:highlight>
                <a:latin typeface="Times New Roman"/>
                <a:ea typeface="Times New Roman"/>
                <a:cs typeface="Times New Roman"/>
                <a:sym typeface="Times New Roman"/>
              </a:rPr>
              <a:t>Pros:</a:t>
            </a:r>
            <a:r>
              <a:rPr lang="en-US" sz="2100" b="1">
                <a:solidFill>
                  <a:srgbClr val="333333"/>
                </a:solidFill>
                <a:highlight>
                  <a:srgbClr val="FFFFFF"/>
                </a:highlight>
                <a:latin typeface="Times New Roman"/>
                <a:ea typeface="Times New Roman"/>
                <a:cs typeface="Times New Roman"/>
                <a:sym typeface="Times New Roman"/>
              </a:rPr>
              <a:t> </a:t>
            </a:r>
            <a:endParaRPr sz="2100" b="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600"/>
              </a:spcBef>
              <a:spcAft>
                <a:spcPts val="0"/>
              </a:spcAft>
              <a:buNone/>
            </a:pPr>
            <a:r>
              <a:rPr lang="en-US" sz="2100" b="1">
                <a:solidFill>
                  <a:srgbClr val="333333"/>
                </a:solidFill>
                <a:highlight>
                  <a:srgbClr val="FFFFFF"/>
                </a:highlight>
                <a:latin typeface="Times New Roman"/>
                <a:ea typeface="Times New Roman"/>
                <a:cs typeface="Times New Roman"/>
                <a:sym typeface="Times New Roman"/>
              </a:rPr>
              <a:t>off-the-shelf readily available</a:t>
            </a:r>
            <a:endParaRPr sz="2100" b="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600"/>
              </a:spcBef>
              <a:spcAft>
                <a:spcPts val="0"/>
              </a:spcAft>
              <a:buNone/>
            </a:pPr>
            <a:r>
              <a:rPr lang="en-US" sz="2100" b="1" u="sng">
                <a:solidFill>
                  <a:srgbClr val="333333"/>
                </a:solidFill>
                <a:highlight>
                  <a:srgbClr val="FFFFFF"/>
                </a:highlight>
                <a:latin typeface="Times New Roman"/>
                <a:ea typeface="Times New Roman"/>
                <a:cs typeface="Times New Roman"/>
                <a:sym typeface="Times New Roman"/>
              </a:rPr>
              <a:t>Cons: </a:t>
            </a:r>
            <a:endParaRPr sz="2100" b="1" u="sng">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600"/>
              </a:spcBef>
              <a:spcAft>
                <a:spcPts val="600"/>
              </a:spcAft>
              <a:buNone/>
            </a:pPr>
            <a:r>
              <a:rPr lang="en-US" sz="2100" b="1">
                <a:solidFill>
                  <a:srgbClr val="333333"/>
                </a:solidFill>
                <a:highlight>
                  <a:srgbClr val="FFFFFF"/>
                </a:highlight>
                <a:latin typeface="Times New Roman"/>
                <a:ea typeface="Times New Roman"/>
                <a:cs typeface="Times New Roman"/>
                <a:sym typeface="Times New Roman"/>
              </a:rPr>
              <a:t>Size, Cost, Low-Frequency, High Power, Slow Tuning Speed</a:t>
            </a:r>
            <a:endParaRPr sz="2100" b="1">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9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27" name="Google Shape;1127;p98"/>
          <p:cNvSpPr txBox="1">
            <a:spLocks noGrp="1"/>
          </p:cNvSpPr>
          <p:nvPr>
            <p:ph type="sldNum" idx="12"/>
          </p:nvPr>
        </p:nvSpPr>
        <p:spPr>
          <a:xfrm>
            <a:off x="7086600" y="4868988"/>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80</a:t>
            </a:fld>
            <a:endParaRPr/>
          </a:p>
        </p:txBody>
      </p:sp>
      <p:sp>
        <p:nvSpPr>
          <p:cNvPr id="1128" name="Google Shape;1128;p9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Expenses</a:t>
            </a:r>
            <a:endParaRPr sz="3600" b="0" i="0" u="none" strike="noStrike" cap="none">
              <a:solidFill>
                <a:schemeClr val="lt1"/>
              </a:solidFill>
              <a:latin typeface="Calibri"/>
              <a:ea typeface="Calibri"/>
              <a:cs typeface="Calibri"/>
              <a:sym typeface="Calibri"/>
            </a:endParaRPr>
          </a:p>
        </p:txBody>
      </p:sp>
      <p:pic>
        <p:nvPicPr>
          <p:cNvPr id="1129" name="Google Shape;1129;p98"/>
          <p:cNvPicPr preferRelativeResize="0"/>
          <p:nvPr/>
        </p:nvPicPr>
        <p:blipFill>
          <a:blip r:embed="rId4">
            <a:alphaModFix/>
          </a:blip>
          <a:stretch>
            <a:fillRect/>
          </a:stretch>
        </p:blipFill>
        <p:spPr>
          <a:xfrm>
            <a:off x="1332638" y="1076853"/>
            <a:ext cx="6478737" cy="3761848"/>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1134" name="Google Shape;1134;p9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35" name="Google Shape;1135;p9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81</a:t>
            </a:fld>
            <a:endParaRPr/>
          </a:p>
        </p:txBody>
      </p:sp>
      <p:sp>
        <p:nvSpPr>
          <p:cNvPr id="1136" name="Google Shape;1136;p9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Estimated </a:t>
            </a:r>
            <a:r>
              <a:rPr lang="en-US" sz="3600" b="0" i="0" u="none" strike="noStrike" cap="none">
                <a:solidFill>
                  <a:schemeClr val="lt1"/>
                </a:solidFill>
                <a:latin typeface="Calibri"/>
                <a:ea typeface="Calibri"/>
                <a:cs typeface="Calibri"/>
                <a:sym typeface="Calibri"/>
              </a:rPr>
              <a:t>Schedule</a:t>
            </a:r>
            <a:endParaRPr sz="3600" b="0" i="0" u="none" strike="noStrike" cap="none">
              <a:solidFill>
                <a:schemeClr val="lt1"/>
              </a:solidFill>
              <a:latin typeface="Calibri"/>
              <a:ea typeface="Calibri"/>
              <a:cs typeface="Calibri"/>
              <a:sym typeface="Calibri"/>
            </a:endParaRPr>
          </a:p>
        </p:txBody>
      </p:sp>
      <p:pic>
        <p:nvPicPr>
          <p:cNvPr id="1137" name="Google Shape;1137;p99"/>
          <p:cNvPicPr preferRelativeResize="0"/>
          <p:nvPr/>
        </p:nvPicPr>
        <p:blipFill>
          <a:blip r:embed="rId4">
            <a:alphaModFix/>
          </a:blip>
          <a:stretch>
            <a:fillRect/>
          </a:stretch>
        </p:blipFill>
        <p:spPr>
          <a:xfrm>
            <a:off x="6530595" y="1116253"/>
            <a:ext cx="1676400" cy="1238250"/>
          </a:xfrm>
          <a:prstGeom prst="rect">
            <a:avLst/>
          </a:prstGeom>
          <a:noFill/>
          <a:ln>
            <a:noFill/>
          </a:ln>
        </p:spPr>
      </p:pic>
      <p:pic>
        <p:nvPicPr>
          <p:cNvPr id="1138" name="Google Shape;1138;p99"/>
          <p:cNvPicPr preferRelativeResize="0"/>
          <p:nvPr/>
        </p:nvPicPr>
        <p:blipFill>
          <a:blip r:embed="rId5">
            <a:alphaModFix/>
          </a:blip>
          <a:stretch>
            <a:fillRect/>
          </a:stretch>
        </p:blipFill>
        <p:spPr>
          <a:xfrm>
            <a:off x="762000" y="1116253"/>
            <a:ext cx="5553203" cy="3761847"/>
          </a:xfrm>
          <a:prstGeom prst="rect">
            <a:avLst/>
          </a:prstGeom>
          <a:noFill/>
          <a:ln>
            <a:noFill/>
          </a:ln>
        </p:spPr>
      </p:pic>
    </p:spTree>
  </p:cSld>
  <p:clrMapOvr>
    <a:masterClrMapping/>
  </p:clrMapOvr>
  <p:transition spd="slow">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10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44" name="Google Shape;1144;p10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82</a:t>
            </a:fld>
            <a:endParaRPr/>
          </a:p>
        </p:txBody>
      </p:sp>
      <p:sp>
        <p:nvSpPr>
          <p:cNvPr id="1145" name="Google Shape;1145;p10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Actual </a:t>
            </a:r>
            <a:r>
              <a:rPr lang="en-US" sz="3600" b="0" i="0" u="none" strike="noStrike" cap="none">
                <a:solidFill>
                  <a:schemeClr val="lt1"/>
                </a:solidFill>
                <a:latin typeface="Calibri"/>
                <a:ea typeface="Calibri"/>
                <a:cs typeface="Calibri"/>
                <a:sym typeface="Calibri"/>
              </a:rPr>
              <a:t>Schedule</a:t>
            </a:r>
            <a:endParaRPr sz="3600" b="0" i="0" u="none" strike="noStrike" cap="none">
              <a:solidFill>
                <a:schemeClr val="lt1"/>
              </a:solidFill>
              <a:latin typeface="Calibri"/>
              <a:ea typeface="Calibri"/>
              <a:cs typeface="Calibri"/>
              <a:sym typeface="Calibri"/>
            </a:endParaRPr>
          </a:p>
        </p:txBody>
      </p:sp>
      <p:pic>
        <p:nvPicPr>
          <p:cNvPr id="1146" name="Google Shape;1146;p100"/>
          <p:cNvPicPr preferRelativeResize="0"/>
          <p:nvPr/>
        </p:nvPicPr>
        <p:blipFill>
          <a:blip r:embed="rId4">
            <a:alphaModFix/>
          </a:blip>
          <a:stretch>
            <a:fillRect/>
          </a:stretch>
        </p:blipFill>
        <p:spPr>
          <a:xfrm>
            <a:off x="6715125" y="1120078"/>
            <a:ext cx="1800225" cy="1619250"/>
          </a:xfrm>
          <a:prstGeom prst="rect">
            <a:avLst/>
          </a:prstGeom>
          <a:noFill/>
          <a:ln>
            <a:noFill/>
          </a:ln>
        </p:spPr>
      </p:pic>
      <p:pic>
        <p:nvPicPr>
          <p:cNvPr id="1147" name="Google Shape;1147;p100"/>
          <p:cNvPicPr preferRelativeResize="0"/>
          <p:nvPr/>
        </p:nvPicPr>
        <p:blipFill>
          <a:blip r:embed="rId5">
            <a:alphaModFix/>
          </a:blip>
          <a:stretch>
            <a:fillRect/>
          </a:stretch>
        </p:blipFill>
        <p:spPr>
          <a:xfrm>
            <a:off x="838200" y="1101125"/>
            <a:ext cx="5621299" cy="3966175"/>
          </a:xfrm>
          <a:prstGeom prst="rect">
            <a:avLst/>
          </a:prstGeom>
          <a:noFill/>
          <a:ln>
            <a:noFill/>
          </a:ln>
        </p:spPr>
      </p:pic>
    </p:spTree>
  </p:cSld>
  <p:clrMapOvr>
    <a:masterClrMapping/>
  </p:clrMapOvr>
  <p:transition spd="slow">
    <p:fade thruBlk="1"/>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151"/>
        <p:cNvGrpSpPr/>
        <p:nvPr/>
      </p:nvGrpSpPr>
      <p:grpSpPr>
        <a:xfrm>
          <a:off x="0" y="0"/>
          <a:ext cx="0" cy="0"/>
          <a:chOff x="0" y="0"/>
          <a:chExt cx="0" cy="0"/>
        </a:xfrm>
      </p:grpSpPr>
      <p:pic>
        <p:nvPicPr>
          <p:cNvPr id="1152" name="Google Shape;1152;p10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53" name="Google Shape;1153;p101"/>
          <p:cNvSpPr txBox="1">
            <a:spLocks noGrp="1"/>
          </p:cNvSpPr>
          <p:nvPr>
            <p:ph type="title"/>
          </p:nvPr>
        </p:nvSpPr>
        <p:spPr>
          <a:xfrm>
            <a:off x="136474" y="786144"/>
            <a:ext cx="8229600" cy="704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3200"/>
              <a:buFont typeface="Calibri"/>
              <a:buNone/>
            </a:pPr>
            <a:r>
              <a:rPr lang="en-US" sz="2400"/>
              <a:t>This is what we are committed to complete by January –</a:t>
            </a:r>
            <a:endParaRPr sz="2400"/>
          </a:p>
        </p:txBody>
      </p:sp>
      <p:sp>
        <p:nvSpPr>
          <p:cNvPr id="1154" name="Google Shape;1154;p10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83</a:t>
            </a:fld>
            <a:endParaRPr/>
          </a:p>
        </p:txBody>
      </p:sp>
      <p:sp>
        <p:nvSpPr>
          <p:cNvPr id="1155" name="Google Shape;1155;p101"/>
          <p:cNvSpPr txBox="1"/>
          <p:nvPr/>
        </p:nvSpPr>
        <p:spPr>
          <a:xfrm>
            <a:off x="2802489"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Schedule – </a:t>
            </a:r>
            <a:endParaRPr/>
          </a:p>
          <a:p>
            <a:pPr marL="0" marR="0" lvl="0" indent="0" algn="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Completed by January</a:t>
            </a:r>
            <a:endParaRPr sz="2800" b="0" i="0" u="none" strike="noStrike" cap="none">
              <a:solidFill>
                <a:schemeClr val="lt1"/>
              </a:solidFill>
              <a:latin typeface="Calibri"/>
              <a:ea typeface="Calibri"/>
              <a:cs typeface="Calibri"/>
              <a:sym typeface="Calibri"/>
            </a:endParaRPr>
          </a:p>
        </p:txBody>
      </p:sp>
      <p:graphicFrame>
        <p:nvGraphicFramePr>
          <p:cNvPr id="1156" name="Google Shape;1156;p101"/>
          <p:cNvGraphicFramePr/>
          <p:nvPr/>
        </p:nvGraphicFramePr>
        <p:xfrm>
          <a:off x="1495400" y="1608100"/>
          <a:ext cx="3000000" cy="3000000"/>
        </p:xfrm>
        <a:graphic>
          <a:graphicData uri="http://schemas.openxmlformats.org/drawingml/2006/table">
            <a:tbl>
              <a:tblPr>
                <a:noFill/>
                <a:tableStyleId>{7D69F866-B312-4DAF-8783-447740A9DBE5}</a:tableStyleId>
              </a:tblPr>
              <a:tblGrid>
                <a:gridCol w="1936025">
                  <a:extLst>
                    <a:ext uri="{9D8B030D-6E8A-4147-A177-3AD203B41FA5}">
                      <a16:colId xmlns:a16="http://schemas.microsoft.com/office/drawing/2014/main" val="20000"/>
                    </a:ext>
                  </a:extLst>
                </a:gridCol>
                <a:gridCol w="2045450">
                  <a:extLst>
                    <a:ext uri="{9D8B030D-6E8A-4147-A177-3AD203B41FA5}">
                      <a16:colId xmlns:a16="http://schemas.microsoft.com/office/drawing/2014/main" val="20001"/>
                    </a:ext>
                  </a:extLst>
                </a:gridCol>
                <a:gridCol w="2483200">
                  <a:extLst>
                    <a:ext uri="{9D8B030D-6E8A-4147-A177-3AD203B41FA5}">
                      <a16:colId xmlns:a16="http://schemas.microsoft.com/office/drawing/2014/main" val="20002"/>
                    </a:ext>
                  </a:extLst>
                </a:gridCol>
              </a:tblGrid>
              <a:tr h="320450">
                <a:tc gridSpan="3">
                  <a:txBody>
                    <a:bodyPr/>
                    <a:lstStyle/>
                    <a:p>
                      <a:pPr marL="0" lvl="0" indent="0" algn="ctr" rtl="0">
                        <a:spcBef>
                          <a:spcPts val="0"/>
                        </a:spcBef>
                        <a:spcAft>
                          <a:spcPts val="0"/>
                        </a:spcAft>
                        <a:buNone/>
                      </a:pPr>
                      <a:r>
                        <a:rPr lang="en-US" b="1"/>
                        <a:t>Project Milestones</a:t>
                      </a:r>
                      <a:endParaRPr b="1"/>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1000">
                <a:tc>
                  <a:txBody>
                    <a:bodyPr/>
                    <a:lstStyle/>
                    <a:p>
                      <a:pPr marL="0" lvl="0" indent="0" algn="ctr" rtl="0">
                        <a:spcBef>
                          <a:spcPts val="0"/>
                        </a:spcBef>
                        <a:spcAft>
                          <a:spcPts val="0"/>
                        </a:spcAft>
                        <a:buNone/>
                      </a:pPr>
                      <a:r>
                        <a:rPr lang="en-US" b="1"/>
                        <a:t>Task</a:t>
                      </a:r>
                      <a:endParaRPr b="1"/>
                    </a:p>
                  </a:txBody>
                  <a:tcPr marL="91425" marR="91425" marT="91425" marB="91425"/>
                </a:tc>
                <a:tc>
                  <a:txBody>
                    <a:bodyPr/>
                    <a:lstStyle/>
                    <a:p>
                      <a:pPr marL="0" lvl="0" indent="0" algn="ctr" rtl="0">
                        <a:spcBef>
                          <a:spcPts val="0"/>
                        </a:spcBef>
                        <a:spcAft>
                          <a:spcPts val="0"/>
                        </a:spcAft>
                        <a:buNone/>
                      </a:pPr>
                      <a:r>
                        <a:rPr lang="en-US" b="1"/>
                        <a:t>Person Responsible</a:t>
                      </a:r>
                      <a:endParaRPr b="1"/>
                    </a:p>
                  </a:txBody>
                  <a:tcPr marL="91425" marR="91425" marT="91425" marB="91425"/>
                </a:tc>
                <a:tc>
                  <a:txBody>
                    <a:bodyPr/>
                    <a:lstStyle/>
                    <a:p>
                      <a:pPr marL="0" lvl="0" indent="0" algn="ctr" rtl="0">
                        <a:spcBef>
                          <a:spcPts val="0"/>
                        </a:spcBef>
                        <a:spcAft>
                          <a:spcPts val="0"/>
                        </a:spcAft>
                        <a:buNone/>
                      </a:pPr>
                      <a:r>
                        <a:rPr lang="en-US" b="1"/>
                        <a:t>Projected Finish Date</a:t>
                      </a:r>
                      <a:endParaRPr b="1"/>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solidFill>
                            <a:schemeClr val="dk1"/>
                          </a:solidFill>
                        </a:rPr>
                        <a:t>Frequency Scaled Circuit Testing</a:t>
                      </a:r>
                      <a:endParaRPr/>
                    </a:p>
                  </a:txBody>
                  <a:tcPr marL="91425" marR="91425" marT="91425" marB="91425"/>
                </a:tc>
                <a:tc>
                  <a:txBody>
                    <a:bodyPr/>
                    <a:lstStyle/>
                    <a:p>
                      <a:pPr marL="0" lvl="0" indent="0" algn="ctr" rtl="0">
                        <a:spcBef>
                          <a:spcPts val="0"/>
                        </a:spcBef>
                        <a:spcAft>
                          <a:spcPts val="0"/>
                        </a:spcAft>
                        <a:buNone/>
                      </a:pPr>
                      <a:r>
                        <a:rPr lang="en-US"/>
                        <a:t>James, Gilbert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Dec</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Antenna testing</a:t>
                      </a:r>
                      <a:endParaRPr/>
                    </a:p>
                  </a:txBody>
                  <a:tcPr marL="91425" marR="91425" marT="91425" marB="91425"/>
                </a:tc>
                <a:tc>
                  <a:txBody>
                    <a:bodyPr/>
                    <a:lstStyle/>
                    <a:p>
                      <a:pPr marL="0" lvl="0" indent="0" algn="ctr" rtl="0">
                        <a:spcBef>
                          <a:spcPts val="0"/>
                        </a:spcBef>
                        <a:spcAft>
                          <a:spcPts val="0"/>
                        </a:spcAft>
                        <a:buNone/>
                      </a:pPr>
                      <a:r>
                        <a:rPr lang="en-US"/>
                        <a:t>James, Jessie</a:t>
                      </a:r>
                      <a:endParaRPr/>
                    </a:p>
                  </a:txBody>
                  <a:tcPr marL="91425" marR="91425" marT="91425" marB="91425"/>
                </a:tc>
                <a:tc>
                  <a:txBody>
                    <a:bodyPr/>
                    <a:lstStyle/>
                    <a:p>
                      <a:pPr marL="0" lvl="0" indent="0" algn="ctr" rtl="0">
                        <a:spcBef>
                          <a:spcPts val="0"/>
                        </a:spcBef>
                        <a:spcAft>
                          <a:spcPts val="0"/>
                        </a:spcAft>
                        <a:buNone/>
                      </a:pPr>
                      <a:r>
                        <a:rPr lang="en-US"/>
                        <a:t>Finished</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a:t>Simulations</a:t>
                      </a:r>
                      <a:endParaRPr/>
                    </a:p>
                  </a:txBody>
                  <a:tcPr marL="91425" marR="91425" marT="91425" marB="91425"/>
                </a:tc>
                <a:tc>
                  <a:txBody>
                    <a:bodyPr/>
                    <a:lstStyle/>
                    <a:p>
                      <a:pPr marL="0" lvl="0" indent="0" algn="ctr" rtl="0">
                        <a:spcBef>
                          <a:spcPts val="0"/>
                        </a:spcBef>
                        <a:spcAft>
                          <a:spcPts val="0"/>
                        </a:spcAft>
                        <a:buNone/>
                      </a:pPr>
                      <a:r>
                        <a:rPr lang="en-US"/>
                        <a:t>James, Gilbert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Jan</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US"/>
                        <a:t>Selecting final components</a:t>
                      </a:r>
                      <a:endParaRPr/>
                    </a:p>
                  </a:txBody>
                  <a:tcPr marL="91425" marR="91425" marT="91425" marB="91425"/>
                </a:tc>
                <a:tc>
                  <a:txBody>
                    <a:bodyPr/>
                    <a:lstStyle/>
                    <a:p>
                      <a:pPr marL="0" lvl="0" indent="0" algn="ctr" rtl="0">
                        <a:spcBef>
                          <a:spcPts val="0"/>
                        </a:spcBef>
                        <a:spcAft>
                          <a:spcPts val="0"/>
                        </a:spcAft>
                        <a:buNone/>
                      </a:pPr>
                      <a:r>
                        <a:rPr lang="en-US"/>
                        <a:t>Jessie, Gilbert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Dec</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US"/>
                        <a:t>Ordering components</a:t>
                      </a:r>
                      <a:endParaRPr/>
                    </a:p>
                  </a:txBody>
                  <a:tcPr marL="91425" marR="91425" marT="91425" marB="91425"/>
                </a:tc>
                <a:tc>
                  <a:txBody>
                    <a:bodyPr/>
                    <a:lstStyle/>
                    <a:p>
                      <a:pPr marL="0" lvl="0" indent="0" algn="ctr" rtl="0">
                        <a:spcBef>
                          <a:spcPts val="0"/>
                        </a:spcBef>
                        <a:spcAft>
                          <a:spcPts val="0"/>
                        </a:spcAft>
                        <a:buNone/>
                      </a:pPr>
                      <a:r>
                        <a:rPr lang="en-US"/>
                        <a:t>Jessie, Gilbert</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Dec</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02"/>
          <p:cNvSpPr txBox="1">
            <a:spLocks noGrp="1"/>
          </p:cNvSpPr>
          <p:nvPr>
            <p:ph type="body" idx="1"/>
          </p:nvPr>
        </p:nvSpPr>
        <p:spPr>
          <a:xfrm>
            <a:off x="457200" y="1427018"/>
            <a:ext cx="8229600" cy="3269673"/>
          </a:xfrm>
          <a:prstGeom prst="rect">
            <a:avLst/>
          </a:prstGeom>
          <a:noFill/>
          <a:ln>
            <a:noFill/>
          </a:ln>
        </p:spPr>
        <p:txBody>
          <a:bodyPr spcFirstLastPara="1" wrap="square" lIns="91425" tIns="91425" rIns="91425" bIns="91425" anchor="t" anchorCtr="0">
            <a:noAutofit/>
          </a:bodyPr>
          <a:lstStyle/>
          <a:p>
            <a:pPr marL="228600" lvl="0" indent="-152400" algn="l" rtl="0">
              <a:spcBef>
                <a:spcPts val="0"/>
              </a:spcBef>
              <a:spcAft>
                <a:spcPts val="0"/>
              </a:spcAft>
              <a:buSzPts val="2400"/>
              <a:buChar char="•"/>
            </a:pPr>
            <a:r>
              <a:rPr lang="en-US" sz="2400"/>
              <a:t>   Electromagnetic Theory and Applications (EE 430)</a:t>
            </a:r>
            <a:endParaRPr sz="2400"/>
          </a:p>
          <a:p>
            <a:pPr marL="457200" lvl="0" indent="-381000" algn="l" rtl="0">
              <a:lnSpc>
                <a:spcPct val="90000"/>
              </a:lnSpc>
              <a:spcBef>
                <a:spcPts val="0"/>
              </a:spcBef>
              <a:spcAft>
                <a:spcPts val="0"/>
              </a:spcAft>
              <a:buClr>
                <a:schemeClr val="dk1"/>
              </a:buClr>
              <a:buSzPts val="2400"/>
              <a:buChar char="•"/>
            </a:pPr>
            <a:r>
              <a:rPr lang="en-US" sz="2400"/>
              <a:t>Microprocessors and system designs (EE 310)</a:t>
            </a:r>
            <a:endParaRPr sz="2400"/>
          </a:p>
          <a:p>
            <a:pPr marL="457200" lvl="0" indent="-381000" algn="l" rtl="0">
              <a:lnSpc>
                <a:spcPct val="90000"/>
              </a:lnSpc>
              <a:spcBef>
                <a:spcPts val="0"/>
              </a:spcBef>
              <a:spcAft>
                <a:spcPts val="0"/>
              </a:spcAft>
              <a:buClr>
                <a:schemeClr val="dk1"/>
              </a:buClr>
              <a:buSzPts val="2400"/>
              <a:buChar char="•"/>
            </a:pPr>
            <a:r>
              <a:rPr lang="en-US" sz="2400"/>
              <a:t>Microelectronics (EE 334)</a:t>
            </a:r>
            <a:endParaRPr sz="2400"/>
          </a:p>
          <a:p>
            <a:pPr marL="457200" lvl="0" indent="-381000" algn="l" rtl="0">
              <a:lnSpc>
                <a:spcPct val="90000"/>
              </a:lnSpc>
              <a:spcBef>
                <a:spcPts val="0"/>
              </a:spcBef>
              <a:spcAft>
                <a:spcPts val="0"/>
              </a:spcAft>
              <a:buSzPts val="2400"/>
              <a:buChar char="•"/>
            </a:pPr>
            <a:r>
              <a:rPr lang="en-US" sz="2400"/>
              <a:t>Internet of Things (EE 470)</a:t>
            </a:r>
            <a:endParaRPr sz="2400"/>
          </a:p>
          <a:p>
            <a:pPr marL="457200" lvl="0" indent="-381000" algn="l" rtl="0">
              <a:lnSpc>
                <a:spcPct val="90000"/>
              </a:lnSpc>
              <a:spcBef>
                <a:spcPts val="0"/>
              </a:spcBef>
              <a:spcAft>
                <a:spcPts val="0"/>
              </a:spcAft>
              <a:buSzPts val="2400"/>
              <a:buChar char="•"/>
            </a:pPr>
            <a:r>
              <a:rPr lang="en-US" sz="2400"/>
              <a:t>Analog and Digital Communications (EE442)</a:t>
            </a:r>
            <a:endParaRPr sz="2400"/>
          </a:p>
          <a:p>
            <a:pPr marL="228600" lvl="0" indent="0" algn="l" rtl="0">
              <a:lnSpc>
                <a:spcPct val="90000"/>
              </a:lnSpc>
              <a:spcBef>
                <a:spcPts val="0"/>
              </a:spcBef>
              <a:spcAft>
                <a:spcPts val="0"/>
              </a:spcAft>
              <a:buNone/>
            </a:pPr>
            <a:endParaRPr sz="2400"/>
          </a:p>
          <a:p>
            <a:pPr marL="228600" lvl="0" indent="-228600" algn="l" rtl="0">
              <a:lnSpc>
                <a:spcPct val="90000"/>
              </a:lnSpc>
              <a:spcBef>
                <a:spcPts val="0"/>
              </a:spcBef>
              <a:spcAft>
                <a:spcPts val="0"/>
              </a:spcAft>
              <a:buClr>
                <a:schemeClr val="dk1"/>
              </a:buClr>
              <a:buSzPts val="2400"/>
              <a:buNone/>
            </a:pPr>
            <a:endParaRPr sz="2400"/>
          </a:p>
        </p:txBody>
      </p:sp>
      <p:pic>
        <p:nvPicPr>
          <p:cNvPr id="1162" name="Google Shape;1162;p102"/>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63" name="Google Shape;1163;p10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84</a:t>
            </a:fld>
            <a:endParaRPr/>
          </a:p>
        </p:txBody>
      </p:sp>
      <p:sp>
        <p:nvSpPr>
          <p:cNvPr id="1164" name="Google Shape;1164;p102"/>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Supporting Courses </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p10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70" name="Google Shape;1170;p103"/>
          <p:cNvSpPr txBox="1">
            <a:spLocks noGrp="1"/>
          </p:cNvSpPr>
          <p:nvPr>
            <p:ph type="title"/>
          </p:nvPr>
        </p:nvSpPr>
        <p:spPr>
          <a:xfrm>
            <a:off x="685800" y="1704165"/>
            <a:ext cx="7772400" cy="1159799"/>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4400"/>
              <a:buFont typeface="Calibri"/>
              <a:buNone/>
            </a:pPr>
            <a:r>
              <a:rPr lang="en-US"/>
              <a:t>Questions/Comments</a:t>
            </a:r>
            <a:endParaRPr/>
          </a:p>
        </p:txBody>
      </p:sp>
      <p:sp>
        <p:nvSpPr>
          <p:cNvPr id="1171" name="Google Shape;1171;p10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85</a:t>
            </a:fld>
            <a:endParaRPr/>
          </a:p>
        </p:txBody>
      </p:sp>
      <p:sp>
        <p:nvSpPr>
          <p:cNvPr id="1172" name="Google Shape;1172;p103"/>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Questions</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10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78" name="Google Shape;1178;p10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86</a:t>
            </a:fld>
            <a:endParaRPr/>
          </a:p>
        </p:txBody>
      </p:sp>
      <p:sp>
        <p:nvSpPr>
          <p:cNvPr id="1179" name="Google Shape;1179;p104"/>
          <p:cNvSpPr txBox="1">
            <a:spLocks noGrp="1"/>
          </p:cNvSpPr>
          <p:nvPr>
            <p:ph type="body" idx="1"/>
          </p:nvPr>
        </p:nvSpPr>
        <p:spPr>
          <a:xfrm>
            <a:off x="457200" y="1191133"/>
            <a:ext cx="8229600" cy="2988900"/>
          </a:xfrm>
          <a:prstGeom prst="rect">
            <a:avLst/>
          </a:prstGeom>
          <a:noFill/>
          <a:ln>
            <a:noFill/>
          </a:ln>
        </p:spPr>
        <p:txBody>
          <a:bodyPr spcFirstLastPara="1" wrap="square" lIns="91425" tIns="91425" rIns="91425" bIns="91425" anchor="t" anchorCtr="0">
            <a:noAutofit/>
          </a:bodyPr>
          <a:lstStyle/>
          <a:p>
            <a:pPr marL="457200" lvl="0" indent="-406400" algn="just" rtl="0">
              <a:lnSpc>
                <a:spcPct val="100000"/>
              </a:lnSpc>
              <a:spcBef>
                <a:spcPts val="0"/>
              </a:spcBef>
              <a:spcAft>
                <a:spcPts val="0"/>
              </a:spcAft>
              <a:buSzPts val="1000"/>
              <a:buAutoNum type="arabicPeriod"/>
            </a:pPr>
            <a:r>
              <a:rPr lang="en-US" sz="1200">
                <a:latin typeface="Arial"/>
                <a:ea typeface="Arial"/>
                <a:cs typeface="Arial"/>
                <a:sym typeface="Arial"/>
              </a:rPr>
              <a:t>https://www.electronicdesign.com/technologies/analog/article/21164962/electronic-design-automatic-impedance-matching-in-rf-designAccessed: Oct. 5, 2016.</a:t>
            </a:r>
            <a:endParaRPr sz="1200">
              <a:latin typeface="Arial"/>
              <a:ea typeface="Arial"/>
              <a:cs typeface="Arial"/>
              <a:sym typeface="Arial"/>
            </a:endParaRPr>
          </a:p>
          <a:p>
            <a:pPr marL="457200" lvl="0" indent="-406400" algn="just" rtl="0">
              <a:lnSpc>
                <a:spcPct val="100000"/>
              </a:lnSpc>
              <a:spcBef>
                <a:spcPts val="0"/>
              </a:spcBef>
              <a:spcAft>
                <a:spcPts val="0"/>
              </a:spcAft>
              <a:buSzPts val="1000"/>
              <a:buAutoNum type="arabicPeriod"/>
            </a:pPr>
            <a:r>
              <a:rPr lang="en-US" sz="1200">
                <a:highlight>
                  <a:srgbClr val="FFFFFF"/>
                </a:highlight>
                <a:latin typeface="Arial"/>
                <a:ea typeface="Arial"/>
                <a:cs typeface="Arial"/>
                <a:sym typeface="Arial"/>
              </a:rPr>
              <a:t>Ida, I., Takada, J., Toda, T., &amp; Oishi, Y. (2004). An adaptive impedance matching system for mobile communication antennas. </a:t>
            </a:r>
            <a:r>
              <a:rPr lang="en-US" sz="1200" i="1">
                <a:latin typeface="Arial"/>
                <a:ea typeface="Arial"/>
                <a:cs typeface="Arial"/>
                <a:sym typeface="Arial"/>
              </a:rPr>
              <a:t>IEEE Antennas and Propagation Society Symposium, 2004., 3</a:t>
            </a:r>
            <a:r>
              <a:rPr lang="en-US" sz="1200">
                <a:highlight>
                  <a:srgbClr val="FFFFFF"/>
                </a:highlight>
                <a:latin typeface="Arial"/>
                <a:ea typeface="Arial"/>
                <a:cs typeface="Arial"/>
                <a:sym typeface="Arial"/>
              </a:rPr>
              <a:t>, 3203-3206 Vol.3.</a:t>
            </a:r>
            <a:endParaRPr sz="1200">
              <a:highlight>
                <a:srgbClr val="FFFFFF"/>
              </a:highlight>
              <a:latin typeface="Arial"/>
              <a:ea typeface="Arial"/>
              <a:cs typeface="Arial"/>
              <a:sym typeface="Arial"/>
            </a:endParaRPr>
          </a:p>
          <a:p>
            <a:pPr marL="457200" lvl="0" indent="-406400" algn="l" rtl="0">
              <a:lnSpc>
                <a:spcPct val="100000"/>
              </a:lnSpc>
              <a:spcBef>
                <a:spcPts val="0"/>
              </a:spcBef>
              <a:spcAft>
                <a:spcPts val="0"/>
              </a:spcAft>
              <a:buSzPts val="1000"/>
              <a:buAutoNum type="arabicPeriod"/>
            </a:pPr>
            <a:r>
              <a:rPr lang="en-US" sz="1200">
                <a:latin typeface="Arial"/>
                <a:ea typeface="Arial"/>
                <a:cs typeface="Arial"/>
                <a:sym typeface="Arial"/>
              </a:rPr>
              <a:t>National Archives. “47 CFR Part 15 Subpart C -- Intentional Radiators.” Code of Federal Regulations,7 November 2024, https://www.ecfr.gov/current/title-47/chapter-I/subchapter-A/part-15/subpart-C. Accessed 6 November 2024.</a:t>
            </a:r>
            <a:endParaRPr sz="1200">
              <a:highlight>
                <a:srgbClr val="FFFFFF"/>
              </a:highlight>
              <a:latin typeface="Arial"/>
              <a:ea typeface="Arial"/>
              <a:cs typeface="Arial"/>
              <a:sym typeface="Arial"/>
            </a:endParaRPr>
          </a:p>
          <a:p>
            <a:pPr marL="457200" lvl="0" indent="-406400" algn="l" rtl="0">
              <a:lnSpc>
                <a:spcPct val="100000"/>
              </a:lnSpc>
              <a:spcBef>
                <a:spcPts val="0"/>
              </a:spcBef>
              <a:spcAft>
                <a:spcPts val="0"/>
              </a:spcAft>
              <a:buSzPts val="1000"/>
              <a:buAutoNum type="arabicPeriod"/>
            </a:pPr>
            <a:r>
              <a:rPr lang="en-US" sz="12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https://www.dxengineering.com/parts/pas-hf-auto</a:t>
            </a:r>
            <a:r>
              <a:rPr lang="en-US" sz="1200">
                <a:latin typeface="Arial"/>
                <a:ea typeface="Arial"/>
                <a:cs typeface="Arial"/>
                <a:sym typeface="Arial"/>
              </a:rPr>
              <a:t> (automatic tuner image)</a:t>
            </a:r>
            <a:endParaRPr sz="1200">
              <a:latin typeface="Arial"/>
              <a:ea typeface="Arial"/>
              <a:cs typeface="Arial"/>
              <a:sym typeface="Arial"/>
            </a:endParaRPr>
          </a:p>
          <a:p>
            <a:pPr marL="457200" lvl="0" indent="-406400" algn="l" rtl="0">
              <a:lnSpc>
                <a:spcPct val="100000"/>
              </a:lnSpc>
              <a:spcBef>
                <a:spcPts val="0"/>
              </a:spcBef>
              <a:spcAft>
                <a:spcPts val="0"/>
              </a:spcAft>
              <a:buSzPts val="1000"/>
              <a:buFont typeface="Arial"/>
              <a:buAutoNum type="arabicPeriod"/>
            </a:pPr>
            <a:r>
              <a:rPr lang="en-US" sz="1200" u="sng">
                <a:solidFill>
                  <a:schemeClr val="hlink"/>
                </a:solidFill>
                <a:latin typeface="Arial"/>
                <a:ea typeface="Arial"/>
                <a:cs typeface="Arial"/>
                <a:sym typeface="Arial"/>
                <a:hlinkClick r:id="rId5"/>
              </a:rPr>
              <a:t>https://krytar.com/resources/applications/primers/directional-coupler-primer/</a:t>
            </a:r>
            <a:r>
              <a:rPr lang="en-US" sz="1200">
                <a:latin typeface="Arial"/>
                <a:ea typeface="Arial"/>
                <a:cs typeface="Arial"/>
                <a:sym typeface="Arial"/>
              </a:rPr>
              <a:t> (coupler diagram image)</a:t>
            </a:r>
            <a:endParaRPr sz="1200">
              <a:latin typeface="Arial"/>
              <a:ea typeface="Arial"/>
              <a:cs typeface="Arial"/>
              <a:sym typeface="Arial"/>
            </a:endParaRPr>
          </a:p>
          <a:p>
            <a:pPr marL="457200" lvl="0" indent="-406400" algn="l" rtl="0">
              <a:lnSpc>
                <a:spcPct val="100000"/>
              </a:lnSpc>
              <a:spcBef>
                <a:spcPts val="0"/>
              </a:spcBef>
              <a:spcAft>
                <a:spcPts val="0"/>
              </a:spcAft>
              <a:buSzPts val="1000"/>
              <a:buFont typeface="Arial"/>
              <a:buAutoNum type="arabicPeriod"/>
            </a:pPr>
            <a:r>
              <a:rPr lang="en-US" sz="1000" u="sng">
                <a:solidFill>
                  <a:schemeClr val="hlink"/>
                </a:solidFill>
                <a:latin typeface="Arial"/>
                <a:ea typeface="Arial"/>
                <a:cs typeface="Arial"/>
                <a:sym typeface="Arial"/>
                <a:hlinkClick r:id="rId6"/>
              </a:rPr>
              <a:t>https://www.everythingrf.com/rf-calculators/directional-coupler-calculator</a:t>
            </a:r>
            <a:r>
              <a:rPr lang="en-US" sz="1000">
                <a:latin typeface="Arial"/>
                <a:ea typeface="Arial"/>
                <a:cs typeface="Arial"/>
                <a:sym typeface="Arial"/>
              </a:rPr>
              <a:t> (directional coupler formulas)</a:t>
            </a:r>
            <a:endParaRPr sz="1000">
              <a:latin typeface="Arial"/>
              <a:ea typeface="Arial"/>
              <a:cs typeface="Arial"/>
              <a:sym typeface="Arial"/>
            </a:endParaRPr>
          </a:p>
        </p:txBody>
      </p:sp>
      <p:sp>
        <p:nvSpPr>
          <p:cNvPr id="1180" name="Google Shape;1180;p104"/>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References</a:t>
            </a:r>
            <a:endParaRPr/>
          </a:p>
        </p:txBody>
      </p:sp>
    </p:spTree>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05"/>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86" name="Google Shape;1186;p10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87</a:t>
            </a:fld>
            <a:endParaRPr/>
          </a:p>
        </p:txBody>
      </p:sp>
      <p:sp>
        <p:nvSpPr>
          <p:cNvPr id="1187" name="Google Shape;1187;p105"/>
          <p:cNvSpPr txBox="1">
            <a:spLocks noGrp="1"/>
          </p:cNvSpPr>
          <p:nvPr>
            <p:ph type="body" idx="1"/>
          </p:nvPr>
        </p:nvSpPr>
        <p:spPr>
          <a:xfrm>
            <a:off x="457200" y="1317896"/>
            <a:ext cx="8229600" cy="2988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a:latin typeface="Arial"/>
                <a:ea typeface="Arial"/>
                <a:cs typeface="Arial"/>
                <a:sym typeface="Arial"/>
              </a:rPr>
              <a:t>Appendix Slides</a:t>
            </a:r>
            <a:endParaRPr>
              <a:latin typeface="Arial"/>
              <a:ea typeface="Arial"/>
              <a:cs typeface="Arial"/>
              <a:sym typeface="Arial"/>
            </a:endParaRPr>
          </a:p>
        </p:txBody>
      </p:sp>
      <p:sp>
        <p:nvSpPr>
          <p:cNvPr id="1188" name="Google Shape;1188;p105"/>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Additional Slides</a:t>
            </a:r>
            <a:endParaRP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106"/>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194" name="Google Shape;1194;p106"/>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Software Design</a:t>
            </a:r>
            <a:endParaRPr sz="3600" b="0" i="0" u="none" strike="noStrike" cap="none">
              <a:solidFill>
                <a:schemeClr val="lt1"/>
              </a:solidFill>
              <a:latin typeface="Calibri"/>
              <a:ea typeface="Calibri"/>
              <a:cs typeface="Calibri"/>
              <a:sym typeface="Calibri"/>
            </a:endParaRPr>
          </a:p>
        </p:txBody>
      </p:sp>
      <p:sp>
        <p:nvSpPr>
          <p:cNvPr id="1195" name="Google Shape;1195;p10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88</a:t>
            </a:fld>
            <a:endParaRPr/>
          </a:p>
        </p:txBody>
      </p:sp>
      <p:pic>
        <p:nvPicPr>
          <p:cNvPr id="1196" name="Google Shape;1196;p106"/>
          <p:cNvPicPr preferRelativeResize="0"/>
          <p:nvPr/>
        </p:nvPicPr>
        <p:blipFill>
          <a:blip r:embed="rId4">
            <a:alphaModFix/>
          </a:blip>
          <a:stretch>
            <a:fillRect/>
          </a:stretch>
        </p:blipFill>
        <p:spPr>
          <a:xfrm>
            <a:off x="266276" y="1227675"/>
            <a:ext cx="7896649" cy="3539600"/>
          </a:xfrm>
          <a:prstGeom prst="rect">
            <a:avLst/>
          </a:prstGeom>
          <a:noFill/>
          <a:ln>
            <a:noFill/>
          </a:ln>
        </p:spPr>
      </p:pic>
    </p:spTree>
  </p:cSld>
  <p:clrMapOvr>
    <a:masterClrMapping/>
  </p:clrMapOvr>
  <p:transition spd="slow">
    <p:fade thruBlk="1"/>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1200"/>
        <p:cNvGrpSpPr/>
        <p:nvPr/>
      </p:nvGrpSpPr>
      <p:grpSpPr>
        <a:xfrm>
          <a:off x="0" y="0"/>
          <a:ext cx="0" cy="0"/>
          <a:chOff x="0" y="0"/>
          <a:chExt cx="0" cy="0"/>
        </a:xfrm>
      </p:grpSpPr>
      <p:pic>
        <p:nvPicPr>
          <p:cNvPr id="1201" name="Google Shape;1201;p107"/>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02" name="Google Shape;1202;p10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89</a:t>
            </a:fld>
            <a:endParaRPr/>
          </a:p>
        </p:txBody>
      </p:sp>
      <p:sp>
        <p:nvSpPr>
          <p:cNvPr id="1203" name="Google Shape;1203;p10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Algorithm Testing (FT.6)</a:t>
            </a:r>
            <a:endParaRPr sz="3600" b="0" i="0" u="none" strike="noStrike" cap="none">
              <a:solidFill>
                <a:schemeClr val="lt1"/>
              </a:solidFill>
              <a:latin typeface="Calibri"/>
              <a:ea typeface="Calibri"/>
              <a:cs typeface="Calibri"/>
              <a:sym typeface="Calibri"/>
            </a:endParaRPr>
          </a:p>
        </p:txBody>
      </p:sp>
      <p:sp>
        <p:nvSpPr>
          <p:cNvPr id="1204" name="Google Shape;1204;p107"/>
          <p:cNvSpPr txBox="1"/>
          <p:nvPr/>
        </p:nvSpPr>
        <p:spPr>
          <a:xfrm>
            <a:off x="513875" y="1118950"/>
            <a:ext cx="8047800" cy="2335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600">
              <a:solidFill>
                <a:schemeClr val="dk1"/>
              </a:solidFill>
            </a:endParaRPr>
          </a:p>
        </p:txBody>
      </p:sp>
      <p:pic>
        <p:nvPicPr>
          <p:cNvPr id="1205" name="Google Shape;1205;p107"/>
          <p:cNvPicPr preferRelativeResize="0"/>
          <p:nvPr/>
        </p:nvPicPr>
        <p:blipFill>
          <a:blip r:embed="rId4">
            <a:alphaModFix/>
          </a:blip>
          <a:stretch>
            <a:fillRect/>
          </a:stretch>
        </p:blipFill>
        <p:spPr>
          <a:xfrm>
            <a:off x="4487987" y="1370515"/>
            <a:ext cx="3852965" cy="2069263"/>
          </a:xfrm>
          <a:prstGeom prst="rect">
            <a:avLst/>
          </a:prstGeom>
          <a:noFill/>
          <a:ln>
            <a:noFill/>
          </a:ln>
        </p:spPr>
      </p:pic>
      <p:sp>
        <p:nvSpPr>
          <p:cNvPr id="1206" name="Google Shape;1206;p107"/>
          <p:cNvSpPr txBox="1"/>
          <p:nvPr/>
        </p:nvSpPr>
        <p:spPr>
          <a:xfrm>
            <a:off x="4400700" y="3439775"/>
            <a:ext cx="30087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Example of a simple RC load</a:t>
            </a:r>
            <a:endParaRPr>
              <a:solidFill>
                <a:schemeClr val="dk1"/>
              </a:solidFill>
              <a:latin typeface="Calibri"/>
              <a:ea typeface="Calibri"/>
              <a:cs typeface="Calibri"/>
              <a:sym typeface="Calibri"/>
            </a:endParaRPr>
          </a:p>
        </p:txBody>
      </p:sp>
      <p:graphicFrame>
        <p:nvGraphicFramePr>
          <p:cNvPr id="1207" name="Google Shape;1207;p107"/>
          <p:cNvGraphicFramePr/>
          <p:nvPr/>
        </p:nvGraphicFramePr>
        <p:xfrm>
          <a:off x="450150" y="1946700"/>
          <a:ext cx="3000000" cy="3000000"/>
        </p:xfrm>
        <a:graphic>
          <a:graphicData uri="http://schemas.openxmlformats.org/drawingml/2006/table">
            <a:tbl>
              <a:tblPr>
                <a:noFill/>
                <a:tableStyleId>{7D69F866-B312-4DAF-8783-447740A9DBE5}</a:tableStyleId>
              </a:tblPr>
              <a:tblGrid>
                <a:gridCol w="1227775">
                  <a:extLst>
                    <a:ext uri="{9D8B030D-6E8A-4147-A177-3AD203B41FA5}">
                      <a16:colId xmlns:a16="http://schemas.microsoft.com/office/drawing/2014/main" val="20000"/>
                    </a:ext>
                  </a:extLst>
                </a:gridCol>
                <a:gridCol w="1227775">
                  <a:extLst>
                    <a:ext uri="{9D8B030D-6E8A-4147-A177-3AD203B41FA5}">
                      <a16:colId xmlns:a16="http://schemas.microsoft.com/office/drawing/2014/main" val="20001"/>
                    </a:ext>
                  </a:extLst>
                </a:gridCol>
                <a:gridCol w="1227775">
                  <a:extLst>
                    <a:ext uri="{9D8B030D-6E8A-4147-A177-3AD203B41FA5}">
                      <a16:colId xmlns:a16="http://schemas.microsoft.com/office/drawing/2014/main" val="20002"/>
                    </a:ext>
                  </a:extLst>
                </a:gridCol>
              </a:tblGrid>
              <a:tr h="739625">
                <a:tc>
                  <a:txBody>
                    <a:bodyPr/>
                    <a:lstStyle/>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23.8 - 24.1</a:t>
                      </a:r>
                      <a:r>
                        <a:rPr lang="en-US" sz="1700" b="1">
                          <a:solidFill>
                            <a:schemeClr val="dk1"/>
                          </a:solidFill>
                          <a:latin typeface="Calibri"/>
                          <a:ea typeface="Calibri"/>
                          <a:cs typeface="Calibri"/>
                          <a:sym typeface="Calibri"/>
                        </a:rPr>
                        <a:t>j</a:t>
                      </a:r>
                      <a:endParaRPr sz="1700"/>
                    </a:p>
                  </a:txBody>
                  <a:tcPr marL="91425" marR="91425" marT="91425" marB="91425" anchor="ctr"/>
                </a:tc>
                <a:tc>
                  <a:txBody>
                    <a:bodyPr/>
                    <a:lstStyle/>
                    <a:p>
                      <a:pPr marL="0" lvl="0" indent="0" algn="ctr" rtl="0">
                        <a:spcBef>
                          <a:spcPts val="0"/>
                        </a:spcBef>
                        <a:spcAft>
                          <a:spcPts val="0"/>
                        </a:spcAft>
                        <a:buNone/>
                      </a:pPr>
                      <a:r>
                        <a:rPr lang="en-US" sz="1700">
                          <a:latin typeface="Calibri"/>
                          <a:ea typeface="Calibri"/>
                          <a:cs typeface="Calibri"/>
                          <a:sym typeface="Calibri"/>
                        </a:rPr>
                        <a:t>16.7 + 8.9</a:t>
                      </a:r>
                      <a:r>
                        <a:rPr lang="en-US" sz="1700" b="1">
                          <a:latin typeface="Calibri"/>
                          <a:ea typeface="Calibri"/>
                          <a:cs typeface="Calibri"/>
                          <a:sym typeface="Calibri"/>
                        </a:rPr>
                        <a:t>j</a:t>
                      </a:r>
                      <a:endParaRPr sz="17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1800">
                          <a:latin typeface="Calibri"/>
                          <a:ea typeface="Calibri"/>
                          <a:cs typeface="Calibri"/>
                          <a:sym typeface="Calibri"/>
                        </a:rPr>
                        <a:t>3.10</a:t>
                      </a:r>
                      <a:endParaRPr sz="18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0"/>
                  </a:ext>
                </a:extLst>
              </a:tr>
              <a:tr h="715475">
                <a:tc>
                  <a:txBody>
                    <a:bodyPr/>
                    <a:lstStyle/>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71.9 + 48.3</a:t>
                      </a:r>
                      <a:r>
                        <a:rPr lang="en-US" sz="1700" b="1">
                          <a:solidFill>
                            <a:schemeClr val="dk1"/>
                          </a:solidFill>
                          <a:latin typeface="Calibri"/>
                          <a:ea typeface="Calibri"/>
                          <a:cs typeface="Calibri"/>
                          <a:sym typeface="Calibri"/>
                        </a:rPr>
                        <a:t>j</a:t>
                      </a:r>
                      <a:endParaRPr sz="1700"/>
                    </a:p>
                  </a:txBody>
                  <a:tcPr marL="91425" marR="91425" marT="91425" marB="91425" anchor="ctr"/>
                </a:tc>
                <a:tc>
                  <a:txBody>
                    <a:bodyPr/>
                    <a:lstStyle/>
                    <a:p>
                      <a:pPr marL="0" lvl="0" indent="0" algn="ctr" rtl="0">
                        <a:spcBef>
                          <a:spcPts val="0"/>
                        </a:spcBef>
                        <a:spcAft>
                          <a:spcPts val="0"/>
                        </a:spcAft>
                        <a:buNone/>
                      </a:pPr>
                      <a:r>
                        <a:rPr lang="en-US" sz="1700">
                          <a:latin typeface="Calibri"/>
                          <a:ea typeface="Calibri"/>
                          <a:cs typeface="Calibri"/>
                          <a:sym typeface="Calibri"/>
                        </a:rPr>
                        <a:t>19.9 - 27.4</a:t>
                      </a:r>
                      <a:r>
                        <a:rPr lang="en-US" sz="1700" b="1">
                          <a:latin typeface="Calibri"/>
                          <a:ea typeface="Calibri"/>
                          <a:cs typeface="Calibri"/>
                          <a:sym typeface="Calibri"/>
                        </a:rPr>
                        <a:t>j</a:t>
                      </a:r>
                      <a:endParaRPr sz="17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1800">
                          <a:latin typeface="Calibri"/>
                          <a:ea typeface="Calibri"/>
                          <a:cs typeface="Calibri"/>
                          <a:sym typeface="Calibri"/>
                        </a:rPr>
                        <a:t>3.37</a:t>
                      </a:r>
                      <a:endParaRPr sz="18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1"/>
                  </a:ext>
                </a:extLst>
              </a:tr>
              <a:tr h="739625">
                <a:tc>
                  <a:txBody>
                    <a:bodyPr/>
                    <a:lstStyle/>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56.8 - 32.6</a:t>
                      </a:r>
                      <a:r>
                        <a:rPr lang="en-US" sz="1700" b="1">
                          <a:solidFill>
                            <a:schemeClr val="dk1"/>
                          </a:solidFill>
                          <a:latin typeface="Calibri"/>
                          <a:ea typeface="Calibri"/>
                          <a:cs typeface="Calibri"/>
                          <a:sym typeface="Calibri"/>
                        </a:rPr>
                        <a:t>j</a:t>
                      </a:r>
                      <a:endParaRPr sz="1700"/>
                    </a:p>
                  </a:txBody>
                  <a:tcPr marL="91425" marR="91425" marT="91425" marB="91425" anchor="ctr"/>
                </a:tc>
                <a:tc>
                  <a:txBody>
                    <a:bodyPr/>
                    <a:lstStyle/>
                    <a:p>
                      <a:pPr marL="0" lvl="0" indent="0" algn="ctr" rtl="0">
                        <a:spcBef>
                          <a:spcPts val="0"/>
                        </a:spcBef>
                        <a:spcAft>
                          <a:spcPts val="0"/>
                        </a:spcAft>
                        <a:buNone/>
                      </a:pPr>
                      <a:r>
                        <a:rPr lang="en-US" sz="1700">
                          <a:latin typeface="Calibri"/>
                          <a:ea typeface="Calibri"/>
                          <a:cs typeface="Calibri"/>
                          <a:sym typeface="Calibri"/>
                        </a:rPr>
                        <a:t>19.6 - 8.7</a:t>
                      </a:r>
                      <a:r>
                        <a:rPr lang="en-US" sz="1700" b="1">
                          <a:latin typeface="Calibri"/>
                          <a:ea typeface="Calibri"/>
                          <a:cs typeface="Calibri"/>
                          <a:sym typeface="Calibri"/>
                        </a:rPr>
                        <a:t>j</a:t>
                      </a:r>
                      <a:endParaRPr sz="17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1800">
                          <a:latin typeface="Calibri"/>
                          <a:ea typeface="Calibri"/>
                          <a:cs typeface="Calibri"/>
                          <a:sym typeface="Calibri"/>
                        </a:rPr>
                        <a:t>3.15</a:t>
                      </a:r>
                      <a:endParaRPr sz="18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2"/>
                  </a:ext>
                </a:extLst>
              </a:tr>
              <a:tr h="715475">
                <a:tc>
                  <a:txBody>
                    <a:bodyPr/>
                    <a:lstStyle/>
                    <a:p>
                      <a:pPr marL="0" lvl="0" indent="0" algn="l" rtl="0">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22.8 + 20.4</a:t>
                      </a:r>
                      <a:r>
                        <a:rPr lang="en-US" sz="1700" b="1">
                          <a:solidFill>
                            <a:schemeClr val="dk1"/>
                          </a:solidFill>
                          <a:latin typeface="Calibri"/>
                          <a:ea typeface="Calibri"/>
                          <a:cs typeface="Calibri"/>
                          <a:sym typeface="Calibri"/>
                        </a:rPr>
                        <a:t>j</a:t>
                      </a:r>
                      <a:endParaRPr sz="1700">
                        <a:solidFill>
                          <a:schemeClr val="dk1"/>
                        </a:solidFill>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1700">
                          <a:latin typeface="Calibri"/>
                          <a:ea typeface="Calibri"/>
                          <a:cs typeface="Calibri"/>
                          <a:sym typeface="Calibri"/>
                        </a:rPr>
                        <a:t>93.5 + 5.5</a:t>
                      </a:r>
                      <a:r>
                        <a:rPr lang="en-US" sz="1700" b="1">
                          <a:latin typeface="Calibri"/>
                          <a:ea typeface="Calibri"/>
                          <a:cs typeface="Calibri"/>
                          <a:sym typeface="Calibri"/>
                        </a:rPr>
                        <a:t>j</a:t>
                      </a:r>
                      <a:endParaRPr sz="17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1800">
                          <a:latin typeface="Calibri"/>
                          <a:ea typeface="Calibri"/>
                          <a:cs typeface="Calibri"/>
                          <a:sym typeface="Calibri"/>
                        </a:rPr>
                        <a:t>1.88</a:t>
                      </a:r>
                      <a:endParaRPr sz="1800">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208" name="Google Shape;1208;p107"/>
          <p:cNvSpPr txBox="1"/>
          <p:nvPr/>
        </p:nvSpPr>
        <p:spPr>
          <a:xfrm>
            <a:off x="450150" y="1529875"/>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Calibri"/>
                <a:ea typeface="Calibri"/>
                <a:cs typeface="Calibri"/>
                <a:sym typeface="Calibri"/>
              </a:rPr>
              <a:t>Impedance</a:t>
            </a:r>
            <a:endParaRPr sz="1700">
              <a:solidFill>
                <a:schemeClr val="dk1"/>
              </a:solidFill>
              <a:latin typeface="Calibri"/>
              <a:ea typeface="Calibri"/>
              <a:cs typeface="Calibri"/>
              <a:sym typeface="Calibri"/>
            </a:endParaRPr>
          </a:p>
        </p:txBody>
      </p:sp>
      <p:sp>
        <p:nvSpPr>
          <p:cNvPr id="1209" name="Google Shape;1209;p107"/>
          <p:cNvSpPr txBox="1"/>
          <p:nvPr/>
        </p:nvSpPr>
        <p:spPr>
          <a:xfrm>
            <a:off x="1573950" y="1298325"/>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Calibri"/>
                <a:ea typeface="Calibri"/>
                <a:cs typeface="Calibri"/>
                <a:sym typeface="Calibri"/>
              </a:rPr>
              <a:t>Impedance + MN</a:t>
            </a:r>
            <a:endParaRPr sz="1700">
              <a:solidFill>
                <a:schemeClr val="dk1"/>
              </a:solidFill>
              <a:latin typeface="Calibri"/>
              <a:ea typeface="Calibri"/>
              <a:cs typeface="Calibri"/>
              <a:sym typeface="Calibri"/>
            </a:endParaRPr>
          </a:p>
        </p:txBody>
      </p:sp>
      <p:sp>
        <p:nvSpPr>
          <p:cNvPr id="1210" name="Google Shape;1210;p107"/>
          <p:cNvSpPr txBox="1"/>
          <p:nvPr/>
        </p:nvSpPr>
        <p:spPr>
          <a:xfrm>
            <a:off x="829450" y="4882500"/>
            <a:ext cx="2934300" cy="17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All impedances given at 30 MHz</a:t>
            </a:r>
            <a:endParaRPr sz="1600">
              <a:solidFill>
                <a:schemeClr val="dk1"/>
              </a:solidFill>
              <a:latin typeface="Calibri"/>
              <a:ea typeface="Calibri"/>
              <a:cs typeface="Calibri"/>
              <a:sym typeface="Calibri"/>
            </a:endParaRPr>
          </a:p>
        </p:txBody>
      </p:sp>
      <p:sp>
        <p:nvSpPr>
          <p:cNvPr id="1211" name="Google Shape;1211;p107"/>
          <p:cNvSpPr txBox="1"/>
          <p:nvPr/>
        </p:nvSpPr>
        <p:spPr>
          <a:xfrm>
            <a:off x="2736150" y="1529875"/>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Calibri"/>
                <a:ea typeface="Calibri"/>
                <a:cs typeface="Calibri"/>
                <a:sym typeface="Calibri"/>
              </a:rPr>
              <a:t>VSWR (MN)</a:t>
            </a:r>
            <a:endParaRPr sz="17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7"/>
          <p:cNvPicPr preferRelativeResize="0"/>
          <p:nvPr/>
        </p:nvPicPr>
        <p:blipFill>
          <a:blip r:embed="rId3">
            <a:alphaModFix/>
          </a:blip>
          <a:stretch>
            <a:fillRect/>
          </a:stretch>
        </p:blipFill>
        <p:spPr>
          <a:xfrm>
            <a:off x="926725" y="1290250"/>
            <a:ext cx="7588625" cy="3751525"/>
          </a:xfrm>
          <a:prstGeom prst="rect">
            <a:avLst/>
          </a:prstGeom>
          <a:noFill/>
          <a:ln>
            <a:noFill/>
          </a:ln>
        </p:spPr>
      </p:pic>
      <p:pic>
        <p:nvPicPr>
          <p:cNvPr id="187" name="Google Shape;187;p27"/>
          <p:cNvPicPr preferRelativeResize="0"/>
          <p:nvPr/>
        </p:nvPicPr>
        <p:blipFill rotWithShape="1">
          <a:blip r:embed="rId4">
            <a:alphaModFix/>
          </a:blip>
          <a:srcRect/>
          <a:stretch/>
        </p:blipFill>
        <p:spPr>
          <a:xfrm>
            <a:off x="0" y="-76202"/>
            <a:ext cx="9144001" cy="1153055"/>
          </a:xfrm>
          <a:prstGeom prst="rect">
            <a:avLst/>
          </a:prstGeom>
          <a:noFill/>
          <a:ln>
            <a:noFill/>
          </a:ln>
        </p:spPr>
      </p:pic>
      <p:sp>
        <p:nvSpPr>
          <p:cNvPr id="188" name="Google Shape;188;p27"/>
          <p:cNvSpPr txBox="1">
            <a:spLocks noGrp="1"/>
          </p:cNvSpPr>
          <p:nvPr>
            <p:ph type="title"/>
          </p:nvPr>
        </p:nvSpPr>
        <p:spPr>
          <a:xfrm>
            <a:off x="10089" y="540915"/>
            <a:ext cx="8578200" cy="1106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1600"/>
              <a:buFont typeface="Calibri"/>
              <a:buNone/>
            </a:pPr>
            <a:r>
              <a:rPr lang="en-US" sz="1600"/>
              <a:t>Basic Implementation of our System</a:t>
            </a:r>
            <a:br>
              <a:rPr lang="en-US" sz="1600"/>
            </a:br>
            <a:r>
              <a:rPr lang="en-US" sz="1600"/>
              <a:t>VERY high-level block diagram</a:t>
            </a:r>
            <a:endParaRPr sz="1600"/>
          </a:p>
        </p:txBody>
      </p:sp>
      <p:sp>
        <p:nvSpPr>
          <p:cNvPr id="189" name="Google Shape;189;p2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a:t>
            </a:fld>
            <a:endParaRPr/>
          </a:p>
        </p:txBody>
      </p:sp>
      <p:sp>
        <p:nvSpPr>
          <p:cNvPr id="190" name="Google Shape;190;p27"/>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Proposed Solution</a:t>
            </a:r>
            <a:endParaRPr sz="36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1215"/>
        <p:cNvGrpSpPr/>
        <p:nvPr/>
      </p:nvGrpSpPr>
      <p:grpSpPr>
        <a:xfrm>
          <a:off x="0" y="0"/>
          <a:ext cx="0" cy="0"/>
          <a:chOff x="0" y="0"/>
          <a:chExt cx="0" cy="0"/>
        </a:xfrm>
      </p:grpSpPr>
      <p:pic>
        <p:nvPicPr>
          <p:cNvPr id="1216" name="Google Shape;1216;p108"/>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17" name="Google Shape;1217;p108"/>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90</a:t>
            </a:fld>
            <a:endParaRPr/>
          </a:p>
        </p:txBody>
      </p:sp>
      <p:sp>
        <p:nvSpPr>
          <p:cNvPr id="1218" name="Google Shape;1218;p108"/>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300">
                <a:solidFill>
                  <a:schemeClr val="lt1"/>
                </a:solidFill>
                <a:latin typeface="Calibri"/>
                <a:ea typeface="Calibri"/>
                <a:cs typeface="Calibri"/>
                <a:sym typeface="Calibri"/>
              </a:rPr>
              <a:t>Algorithm Testing - Results (FT.6)</a:t>
            </a:r>
            <a:endParaRPr sz="3300" b="0" i="0" u="none" strike="noStrike" cap="none">
              <a:solidFill>
                <a:schemeClr val="lt1"/>
              </a:solidFill>
              <a:latin typeface="Calibri"/>
              <a:ea typeface="Calibri"/>
              <a:cs typeface="Calibri"/>
              <a:sym typeface="Calibri"/>
            </a:endParaRPr>
          </a:p>
        </p:txBody>
      </p:sp>
      <p:sp>
        <p:nvSpPr>
          <p:cNvPr id="1219" name="Google Shape;1219;p108"/>
          <p:cNvSpPr txBox="1"/>
          <p:nvPr/>
        </p:nvSpPr>
        <p:spPr>
          <a:xfrm>
            <a:off x="513875" y="1118950"/>
            <a:ext cx="8047800" cy="2335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600">
              <a:solidFill>
                <a:schemeClr val="dk1"/>
              </a:solidFill>
            </a:endParaRPr>
          </a:p>
        </p:txBody>
      </p:sp>
      <p:graphicFrame>
        <p:nvGraphicFramePr>
          <p:cNvPr id="1220" name="Google Shape;1220;p108"/>
          <p:cNvGraphicFramePr/>
          <p:nvPr/>
        </p:nvGraphicFramePr>
        <p:xfrm>
          <a:off x="450150" y="1946700"/>
          <a:ext cx="3000000" cy="3000000"/>
        </p:xfrm>
        <a:graphic>
          <a:graphicData uri="http://schemas.openxmlformats.org/drawingml/2006/table">
            <a:tbl>
              <a:tblPr>
                <a:noFill/>
                <a:tableStyleId>{7D69F866-B312-4DAF-8783-447740A9DBE5}</a:tableStyleId>
              </a:tblPr>
              <a:tblGrid>
                <a:gridCol w="1590450">
                  <a:extLst>
                    <a:ext uri="{9D8B030D-6E8A-4147-A177-3AD203B41FA5}">
                      <a16:colId xmlns:a16="http://schemas.microsoft.com/office/drawing/2014/main" val="20000"/>
                    </a:ext>
                  </a:extLst>
                </a:gridCol>
                <a:gridCol w="1590450">
                  <a:extLst>
                    <a:ext uri="{9D8B030D-6E8A-4147-A177-3AD203B41FA5}">
                      <a16:colId xmlns:a16="http://schemas.microsoft.com/office/drawing/2014/main" val="20001"/>
                    </a:ext>
                  </a:extLst>
                </a:gridCol>
                <a:gridCol w="1590450">
                  <a:extLst>
                    <a:ext uri="{9D8B030D-6E8A-4147-A177-3AD203B41FA5}">
                      <a16:colId xmlns:a16="http://schemas.microsoft.com/office/drawing/2014/main" val="20002"/>
                    </a:ext>
                  </a:extLst>
                </a:gridCol>
              </a:tblGrid>
              <a:tr h="739625">
                <a:tc>
                  <a:txBody>
                    <a:bodyPr/>
                    <a:lstStyle/>
                    <a:p>
                      <a:pPr marL="0" lvl="0" indent="0" algn="ctr" rtl="0">
                        <a:spcBef>
                          <a:spcPts val="0"/>
                        </a:spcBef>
                        <a:spcAft>
                          <a:spcPts val="0"/>
                        </a:spcAft>
                        <a:buNone/>
                      </a:pPr>
                      <a:r>
                        <a:rPr lang="en-US" sz="2000">
                          <a:solidFill>
                            <a:schemeClr val="dk1"/>
                          </a:solidFill>
                          <a:latin typeface="Calibri"/>
                          <a:ea typeface="Calibri"/>
                          <a:cs typeface="Calibri"/>
                          <a:sym typeface="Calibri"/>
                        </a:rPr>
                        <a:t>16.7 + 8.9</a:t>
                      </a:r>
                      <a:r>
                        <a:rPr lang="en-US" sz="2000" b="1">
                          <a:solidFill>
                            <a:schemeClr val="dk1"/>
                          </a:solidFill>
                          <a:latin typeface="Calibri"/>
                          <a:ea typeface="Calibri"/>
                          <a:cs typeface="Calibri"/>
                          <a:sym typeface="Calibri"/>
                        </a:rPr>
                        <a:t>j</a:t>
                      </a:r>
                      <a:endParaRPr b="1"/>
                    </a:p>
                  </a:txBody>
                  <a:tcPr marL="91425" marR="91425" marT="91425" marB="91425" anchor="ctr"/>
                </a:tc>
                <a:tc>
                  <a:txBody>
                    <a:bodyPr/>
                    <a:lstStyle/>
                    <a:p>
                      <a:pPr marL="0" lvl="0" indent="0" algn="ctr" rtl="0">
                        <a:spcBef>
                          <a:spcPts val="0"/>
                        </a:spcBef>
                        <a:spcAft>
                          <a:spcPts val="0"/>
                        </a:spcAft>
                        <a:buNone/>
                      </a:pPr>
                      <a:r>
                        <a:rPr lang="en-US" sz="2000">
                          <a:latin typeface="Calibri"/>
                          <a:ea typeface="Calibri"/>
                          <a:cs typeface="Calibri"/>
                          <a:sym typeface="Calibri"/>
                        </a:rPr>
                        <a:t>3.10</a:t>
                      </a:r>
                      <a:endParaRPr sz="2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2000" b="1">
                          <a:latin typeface="Calibri"/>
                          <a:ea typeface="Calibri"/>
                          <a:cs typeface="Calibri"/>
                          <a:sym typeface="Calibri"/>
                        </a:rPr>
                        <a:t>2.16</a:t>
                      </a:r>
                      <a:endParaRPr sz="2000" b="1">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0"/>
                  </a:ext>
                </a:extLst>
              </a:tr>
              <a:tr h="715475">
                <a:tc>
                  <a:txBody>
                    <a:bodyPr/>
                    <a:lstStyle/>
                    <a:p>
                      <a:pPr marL="0" lvl="0" indent="0" algn="ctr" rtl="0">
                        <a:spcBef>
                          <a:spcPts val="0"/>
                        </a:spcBef>
                        <a:spcAft>
                          <a:spcPts val="0"/>
                        </a:spcAft>
                        <a:buNone/>
                      </a:pPr>
                      <a:r>
                        <a:rPr lang="en-US" sz="2000">
                          <a:solidFill>
                            <a:schemeClr val="dk1"/>
                          </a:solidFill>
                          <a:latin typeface="Calibri"/>
                          <a:ea typeface="Calibri"/>
                          <a:cs typeface="Calibri"/>
                          <a:sym typeface="Calibri"/>
                        </a:rPr>
                        <a:t>19.6 -27.4 </a:t>
                      </a:r>
                      <a:r>
                        <a:rPr lang="en-US" sz="2000" b="1">
                          <a:solidFill>
                            <a:schemeClr val="dk1"/>
                          </a:solidFill>
                          <a:latin typeface="Calibri"/>
                          <a:ea typeface="Calibri"/>
                          <a:cs typeface="Calibri"/>
                          <a:sym typeface="Calibri"/>
                        </a:rPr>
                        <a:t>j</a:t>
                      </a:r>
                      <a:endParaRPr/>
                    </a:p>
                  </a:txBody>
                  <a:tcPr marL="91425" marR="91425" marT="91425" marB="91425" anchor="ctr"/>
                </a:tc>
                <a:tc>
                  <a:txBody>
                    <a:bodyPr/>
                    <a:lstStyle/>
                    <a:p>
                      <a:pPr marL="0" lvl="0" indent="0" algn="ctr" rtl="0">
                        <a:spcBef>
                          <a:spcPts val="0"/>
                        </a:spcBef>
                        <a:spcAft>
                          <a:spcPts val="0"/>
                        </a:spcAft>
                        <a:buNone/>
                      </a:pPr>
                      <a:r>
                        <a:rPr lang="en-US" sz="2000">
                          <a:latin typeface="Calibri"/>
                          <a:ea typeface="Calibri"/>
                          <a:cs typeface="Calibri"/>
                          <a:sym typeface="Calibri"/>
                        </a:rPr>
                        <a:t>3.37</a:t>
                      </a:r>
                      <a:endParaRPr sz="20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2000" b="1">
                          <a:latin typeface="Calibri"/>
                          <a:ea typeface="Calibri"/>
                          <a:cs typeface="Calibri"/>
                          <a:sym typeface="Calibri"/>
                        </a:rPr>
                        <a:t>1.81</a:t>
                      </a:r>
                      <a:endParaRPr sz="2000" b="1">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1"/>
                  </a:ext>
                </a:extLst>
              </a:tr>
              <a:tr h="739625">
                <a:tc>
                  <a:txBody>
                    <a:bodyPr/>
                    <a:lstStyle/>
                    <a:p>
                      <a:pPr marL="0" lvl="0" indent="0" algn="ctr" rtl="0">
                        <a:spcBef>
                          <a:spcPts val="0"/>
                        </a:spcBef>
                        <a:spcAft>
                          <a:spcPts val="0"/>
                        </a:spcAft>
                        <a:buNone/>
                      </a:pPr>
                      <a:r>
                        <a:rPr lang="en-US" sz="2000">
                          <a:solidFill>
                            <a:schemeClr val="dk1"/>
                          </a:solidFill>
                          <a:latin typeface="Calibri"/>
                          <a:ea typeface="Calibri"/>
                          <a:cs typeface="Calibri"/>
                          <a:sym typeface="Calibri"/>
                        </a:rPr>
                        <a:t>19.6 - 8.7</a:t>
                      </a:r>
                      <a:r>
                        <a:rPr lang="en-US" sz="2000" b="1">
                          <a:solidFill>
                            <a:schemeClr val="dk1"/>
                          </a:solidFill>
                          <a:latin typeface="Calibri"/>
                          <a:ea typeface="Calibri"/>
                          <a:cs typeface="Calibri"/>
                          <a:sym typeface="Calibri"/>
                        </a:rPr>
                        <a:t>j</a:t>
                      </a:r>
                      <a:endParaRPr/>
                    </a:p>
                  </a:txBody>
                  <a:tcPr marL="91425" marR="91425" marT="91425" marB="91425" anchor="ctr"/>
                </a:tc>
                <a:tc>
                  <a:txBody>
                    <a:bodyPr/>
                    <a:lstStyle/>
                    <a:p>
                      <a:pPr marL="0" lvl="0" indent="0" algn="ctr" rtl="0">
                        <a:spcBef>
                          <a:spcPts val="0"/>
                        </a:spcBef>
                        <a:spcAft>
                          <a:spcPts val="0"/>
                        </a:spcAft>
                        <a:buNone/>
                      </a:pPr>
                      <a:r>
                        <a:rPr lang="en-US" sz="2000">
                          <a:latin typeface="Calibri"/>
                          <a:ea typeface="Calibri"/>
                          <a:cs typeface="Calibri"/>
                          <a:sym typeface="Calibri"/>
                        </a:rPr>
                        <a:t>3.15</a:t>
                      </a:r>
                      <a:endParaRPr sz="2000">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2000" b="1">
                          <a:latin typeface="Calibri"/>
                          <a:ea typeface="Calibri"/>
                          <a:cs typeface="Calibri"/>
                          <a:sym typeface="Calibri"/>
                        </a:rPr>
                        <a:t>2.46</a:t>
                      </a:r>
                      <a:endParaRPr sz="2000" b="1">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2"/>
                  </a:ext>
                </a:extLst>
              </a:tr>
              <a:tr h="715475">
                <a:tc>
                  <a:txBody>
                    <a:bodyPr/>
                    <a:lstStyle/>
                    <a:p>
                      <a:pPr marL="0" lvl="0" indent="0" algn="ctr" rtl="0">
                        <a:spcBef>
                          <a:spcPts val="0"/>
                        </a:spcBef>
                        <a:spcAft>
                          <a:spcPts val="0"/>
                        </a:spcAft>
                        <a:buNone/>
                      </a:pPr>
                      <a:r>
                        <a:rPr lang="en-US" sz="2000">
                          <a:solidFill>
                            <a:schemeClr val="dk1"/>
                          </a:solidFill>
                          <a:latin typeface="Calibri"/>
                          <a:ea typeface="Calibri"/>
                          <a:cs typeface="Calibri"/>
                          <a:sym typeface="Calibri"/>
                        </a:rPr>
                        <a:t>93.5 + 5.5</a:t>
                      </a:r>
                      <a:r>
                        <a:rPr lang="en-US" sz="2000" b="1">
                          <a:solidFill>
                            <a:schemeClr val="dk1"/>
                          </a:solidFill>
                          <a:latin typeface="Calibri"/>
                          <a:ea typeface="Calibri"/>
                          <a:cs typeface="Calibri"/>
                          <a:sym typeface="Calibri"/>
                        </a:rPr>
                        <a:t>j</a:t>
                      </a:r>
                      <a:endParaRPr sz="1800" b="1">
                        <a:solidFill>
                          <a:schemeClr val="dk1"/>
                        </a:solidFill>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2000">
                          <a:latin typeface="Calibri"/>
                          <a:ea typeface="Calibri"/>
                          <a:cs typeface="Calibri"/>
                          <a:sym typeface="Calibri"/>
                        </a:rPr>
                        <a:t>1.88</a:t>
                      </a:r>
                      <a:endParaRPr sz="2000" b="1">
                        <a:latin typeface="Calibri"/>
                        <a:ea typeface="Calibri"/>
                        <a:cs typeface="Calibri"/>
                        <a:sym typeface="Calibri"/>
                      </a:endParaRPr>
                    </a:p>
                  </a:txBody>
                  <a:tcPr marL="91425" marR="91425" marT="91425" marB="91425" anchor="ctr"/>
                </a:tc>
                <a:tc>
                  <a:txBody>
                    <a:bodyPr/>
                    <a:lstStyle/>
                    <a:p>
                      <a:pPr marL="0" lvl="0" indent="0" algn="ctr" rtl="0">
                        <a:spcBef>
                          <a:spcPts val="0"/>
                        </a:spcBef>
                        <a:spcAft>
                          <a:spcPts val="0"/>
                        </a:spcAft>
                        <a:buNone/>
                      </a:pPr>
                      <a:r>
                        <a:rPr lang="en-US" sz="2000" b="1">
                          <a:latin typeface="Calibri"/>
                          <a:ea typeface="Calibri"/>
                          <a:cs typeface="Calibri"/>
                          <a:sym typeface="Calibri"/>
                        </a:rPr>
                        <a:t>1.15</a:t>
                      </a:r>
                      <a:endParaRPr sz="2000" b="1">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221" name="Google Shape;1221;p108"/>
          <p:cNvSpPr txBox="1"/>
          <p:nvPr/>
        </p:nvSpPr>
        <p:spPr>
          <a:xfrm>
            <a:off x="2050350" y="1529875"/>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Calibri"/>
                <a:ea typeface="Calibri"/>
                <a:cs typeface="Calibri"/>
                <a:sym typeface="Calibri"/>
              </a:rPr>
              <a:t>Initial VSWR</a:t>
            </a:r>
            <a:endParaRPr sz="1700">
              <a:solidFill>
                <a:schemeClr val="dk1"/>
              </a:solidFill>
              <a:latin typeface="Calibri"/>
              <a:ea typeface="Calibri"/>
              <a:cs typeface="Calibri"/>
              <a:sym typeface="Calibri"/>
            </a:endParaRPr>
          </a:p>
        </p:txBody>
      </p:sp>
      <p:sp>
        <p:nvSpPr>
          <p:cNvPr id="1222" name="Google Shape;1222;p108"/>
          <p:cNvSpPr txBox="1"/>
          <p:nvPr/>
        </p:nvSpPr>
        <p:spPr>
          <a:xfrm>
            <a:off x="3707250" y="1540000"/>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chemeClr val="dk1"/>
                </a:solidFill>
                <a:latin typeface="Calibri"/>
                <a:ea typeface="Calibri"/>
                <a:cs typeface="Calibri"/>
                <a:sym typeface="Calibri"/>
              </a:rPr>
              <a:t>Final VSWR</a:t>
            </a:r>
            <a:endParaRPr sz="1700" b="1">
              <a:solidFill>
                <a:schemeClr val="dk1"/>
              </a:solidFill>
              <a:latin typeface="Calibri"/>
              <a:ea typeface="Calibri"/>
              <a:cs typeface="Calibri"/>
              <a:sym typeface="Calibri"/>
            </a:endParaRPr>
          </a:p>
        </p:txBody>
      </p:sp>
      <p:sp>
        <p:nvSpPr>
          <p:cNvPr id="1223" name="Google Shape;1223;p108"/>
          <p:cNvSpPr txBox="1"/>
          <p:nvPr/>
        </p:nvSpPr>
        <p:spPr>
          <a:xfrm>
            <a:off x="1439050" y="4882500"/>
            <a:ext cx="2934300" cy="17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All impedances given at 30 MHz</a:t>
            </a:r>
            <a:endParaRPr sz="1600">
              <a:solidFill>
                <a:schemeClr val="dk1"/>
              </a:solidFill>
              <a:latin typeface="Calibri"/>
              <a:ea typeface="Calibri"/>
              <a:cs typeface="Calibri"/>
              <a:sym typeface="Calibri"/>
            </a:endParaRPr>
          </a:p>
        </p:txBody>
      </p:sp>
      <p:sp>
        <p:nvSpPr>
          <p:cNvPr id="1224" name="Google Shape;1224;p108"/>
          <p:cNvSpPr txBox="1"/>
          <p:nvPr/>
        </p:nvSpPr>
        <p:spPr>
          <a:xfrm>
            <a:off x="536000" y="1308325"/>
            <a:ext cx="15048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Calibri"/>
                <a:ea typeface="Calibri"/>
                <a:cs typeface="Calibri"/>
                <a:sym typeface="Calibri"/>
              </a:rPr>
              <a:t>Initial Impedance</a:t>
            </a:r>
            <a:endParaRPr sz="1700">
              <a:solidFill>
                <a:schemeClr val="dk1"/>
              </a:solidFill>
              <a:latin typeface="Calibri"/>
              <a:ea typeface="Calibri"/>
              <a:cs typeface="Calibri"/>
              <a:sym typeface="Calibri"/>
            </a:endParaRPr>
          </a:p>
        </p:txBody>
      </p:sp>
      <p:pic>
        <p:nvPicPr>
          <p:cNvPr id="1225" name="Google Shape;1225;p108"/>
          <p:cNvPicPr preferRelativeResize="0"/>
          <p:nvPr/>
        </p:nvPicPr>
        <p:blipFill>
          <a:blip r:embed="rId4">
            <a:alphaModFix/>
          </a:blip>
          <a:stretch>
            <a:fillRect/>
          </a:stretch>
        </p:blipFill>
        <p:spPr>
          <a:xfrm>
            <a:off x="5678113" y="1895100"/>
            <a:ext cx="3163612" cy="2910201"/>
          </a:xfrm>
          <a:prstGeom prst="rect">
            <a:avLst/>
          </a:prstGeom>
          <a:noFill/>
          <a:ln>
            <a:noFill/>
          </a:ln>
        </p:spPr>
      </p:pic>
    </p:spTree>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1230" name="Google Shape;1230;p109"/>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31" name="Google Shape;1231;p109"/>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91</a:t>
            </a:fld>
            <a:endParaRPr/>
          </a:p>
        </p:txBody>
      </p:sp>
      <p:sp>
        <p:nvSpPr>
          <p:cNvPr id="1232" name="Google Shape;1232;p109"/>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Voltage vs Capacitance</a:t>
            </a:r>
            <a:endParaRPr sz="3600" b="0" i="0" u="none" strike="noStrike" cap="none">
              <a:solidFill>
                <a:schemeClr val="lt1"/>
              </a:solidFill>
              <a:latin typeface="Calibri"/>
              <a:ea typeface="Calibri"/>
              <a:cs typeface="Calibri"/>
              <a:sym typeface="Calibri"/>
            </a:endParaRPr>
          </a:p>
        </p:txBody>
      </p:sp>
      <p:pic>
        <p:nvPicPr>
          <p:cNvPr id="1233" name="Google Shape;1233;p109"/>
          <p:cNvPicPr preferRelativeResize="0"/>
          <p:nvPr/>
        </p:nvPicPr>
        <p:blipFill>
          <a:blip r:embed="rId4">
            <a:alphaModFix/>
          </a:blip>
          <a:stretch>
            <a:fillRect/>
          </a:stretch>
        </p:blipFill>
        <p:spPr>
          <a:xfrm>
            <a:off x="785225" y="1076850"/>
            <a:ext cx="1246762" cy="3987651"/>
          </a:xfrm>
          <a:prstGeom prst="rect">
            <a:avLst/>
          </a:prstGeom>
          <a:noFill/>
          <a:ln>
            <a:noFill/>
          </a:ln>
        </p:spPr>
      </p:pic>
      <p:pic>
        <p:nvPicPr>
          <p:cNvPr id="1234" name="Google Shape;1234;p109"/>
          <p:cNvPicPr preferRelativeResize="0"/>
          <p:nvPr/>
        </p:nvPicPr>
        <p:blipFill>
          <a:blip r:embed="rId5">
            <a:alphaModFix/>
          </a:blip>
          <a:stretch>
            <a:fillRect/>
          </a:stretch>
        </p:blipFill>
        <p:spPr>
          <a:xfrm>
            <a:off x="2930387" y="1377865"/>
            <a:ext cx="5632696" cy="3385610"/>
          </a:xfrm>
          <a:prstGeom prst="rect">
            <a:avLst/>
          </a:prstGeom>
          <a:noFill/>
          <a:ln>
            <a:noFill/>
          </a:ln>
        </p:spPr>
      </p:pic>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110"/>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40" name="Google Shape;1240;p110"/>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92</a:t>
            </a:fld>
            <a:endParaRPr/>
          </a:p>
        </p:txBody>
      </p:sp>
      <p:sp>
        <p:nvSpPr>
          <p:cNvPr id="1241" name="Google Shape;1241;p110"/>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Uncertainty</a:t>
            </a:r>
            <a:endParaRPr sz="3600" b="0" i="0" u="none" strike="noStrike" cap="none">
              <a:solidFill>
                <a:schemeClr val="lt1"/>
              </a:solidFill>
              <a:latin typeface="Calibri"/>
              <a:ea typeface="Calibri"/>
              <a:cs typeface="Calibri"/>
              <a:sym typeface="Calibri"/>
            </a:endParaRPr>
          </a:p>
        </p:txBody>
      </p:sp>
      <p:pic>
        <p:nvPicPr>
          <p:cNvPr id="1242" name="Google Shape;1242;p110"/>
          <p:cNvPicPr preferRelativeResize="0"/>
          <p:nvPr/>
        </p:nvPicPr>
        <p:blipFill>
          <a:blip r:embed="rId4">
            <a:alphaModFix/>
          </a:blip>
          <a:stretch>
            <a:fillRect/>
          </a:stretch>
        </p:blipFill>
        <p:spPr>
          <a:xfrm>
            <a:off x="3119050" y="1076853"/>
            <a:ext cx="5122750" cy="3761847"/>
          </a:xfrm>
          <a:prstGeom prst="rect">
            <a:avLst/>
          </a:prstGeom>
          <a:noFill/>
          <a:ln>
            <a:noFill/>
          </a:ln>
        </p:spPr>
      </p:pic>
      <p:sp>
        <p:nvSpPr>
          <p:cNvPr id="1243" name="Google Shape;1243;p110"/>
          <p:cNvSpPr txBox="1"/>
          <p:nvPr/>
        </p:nvSpPr>
        <p:spPr>
          <a:xfrm>
            <a:off x="250425" y="1348475"/>
            <a:ext cx="2560500" cy="3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Calibri"/>
                <a:ea typeface="Calibri"/>
                <a:cs typeface="Calibri"/>
                <a:sym typeface="Calibri"/>
              </a:rPr>
              <a:t>0 dB referenced to 15dBm</a:t>
            </a:r>
            <a:endParaRPr sz="21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111"/>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49" name="Google Shape;1249;p111"/>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93</a:t>
            </a:fld>
            <a:endParaRPr/>
          </a:p>
        </p:txBody>
      </p:sp>
      <p:sp>
        <p:nvSpPr>
          <p:cNvPr id="1250" name="Google Shape;1250;p111"/>
          <p:cNvSpPr txBox="1"/>
          <p:nvPr/>
        </p:nvSpPr>
        <p:spPr>
          <a:xfrm>
            <a:off x="281091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Uncertainty</a:t>
            </a:r>
            <a:endParaRPr sz="3600" b="0" i="0" u="none" strike="noStrike" cap="none">
              <a:solidFill>
                <a:schemeClr val="lt1"/>
              </a:solidFill>
              <a:latin typeface="Calibri"/>
              <a:ea typeface="Calibri"/>
              <a:cs typeface="Calibri"/>
              <a:sym typeface="Calibri"/>
            </a:endParaRPr>
          </a:p>
        </p:txBody>
      </p:sp>
      <p:pic>
        <p:nvPicPr>
          <p:cNvPr id="1251" name="Google Shape;1251;p111"/>
          <p:cNvPicPr preferRelativeResize="0"/>
          <p:nvPr/>
        </p:nvPicPr>
        <p:blipFill>
          <a:blip r:embed="rId4">
            <a:alphaModFix/>
          </a:blip>
          <a:stretch>
            <a:fillRect/>
          </a:stretch>
        </p:blipFill>
        <p:spPr>
          <a:xfrm>
            <a:off x="1385300" y="1076853"/>
            <a:ext cx="5162887" cy="3761847"/>
          </a:xfrm>
          <a:prstGeom prst="rect">
            <a:avLst/>
          </a:prstGeom>
          <a:noFill/>
          <a:ln>
            <a:noFill/>
          </a:ln>
        </p:spPr>
      </p:pic>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12"/>
          <p:cNvSpPr txBox="1">
            <a:spLocks noGrp="1"/>
          </p:cNvSpPr>
          <p:nvPr>
            <p:ph type="sldNum" idx="12"/>
          </p:nvPr>
        </p:nvSpPr>
        <p:spPr>
          <a:xfrm>
            <a:off x="6457950" y="4767263"/>
            <a:ext cx="2057400" cy="274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94</a:t>
            </a:fld>
            <a:endParaRPr/>
          </a:p>
        </p:txBody>
      </p:sp>
      <p:pic>
        <p:nvPicPr>
          <p:cNvPr id="1257" name="Google Shape;1257;p112"/>
          <p:cNvPicPr preferRelativeResize="0"/>
          <p:nvPr/>
        </p:nvPicPr>
        <p:blipFill>
          <a:blip r:embed="rId3">
            <a:alphaModFix/>
          </a:blip>
          <a:stretch>
            <a:fillRect/>
          </a:stretch>
        </p:blipFill>
        <p:spPr>
          <a:xfrm>
            <a:off x="152400" y="717425"/>
            <a:ext cx="6096000" cy="4324350"/>
          </a:xfrm>
          <a:prstGeom prst="rect">
            <a:avLst/>
          </a:prstGeom>
          <a:noFill/>
          <a:ln>
            <a:noFill/>
          </a:ln>
        </p:spPr>
      </p:pic>
      <p:sp>
        <p:nvSpPr>
          <p:cNvPr id="1258" name="Google Shape;1258;p112"/>
          <p:cNvSpPr txBox="1"/>
          <p:nvPr/>
        </p:nvSpPr>
        <p:spPr>
          <a:xfrm>
            <a:off x="6388325" y="1242725"/>
            <a:ext cx="2770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IL MN</a:t>
            </a:r>
            <a:endParaRPr sz="19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p113"/>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64" name="Google Shape;1264;p113"/>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95</a:t>
            </a:fld>
            <a:endParaRPr/>
          </a:p>
        </p:txBody>
      </p:sp>
      <p:sp>
        <p:nvSpPr>
          <p:cNvPr id="1265" name="Google Shape;1265;p113"/>
          <p:cNvSpPr txBox="1"/>
          <p:nvPr/>
        </p:nvSpPr>
        <p:spPr>
          <a:xfrm>
            <a:off x="2982364" y="0"/>
            <a:ext cx="58716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Response Time Testing(ST.2)</a:t>
            </a:r>
            <a:endParaRPr/>
          </a:p>
        </p:txBody>
      </p:sp>
      <p:sp>
        <p:nvSpPr>
          <p:cNvPr id="1266" name="Google Shape;1266;p113"/>
          <p:cNvSpPr txBox="1"/>
          <p:nvPr/>
        </p:nvSpPr>
        <p:spPr>
          <a:xfrm>
            <a:off x="272350" y="1190200"/>
            <a:ext cx="8356800" cy="40107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We want to confirm that our adaptive matching system can respond to impedance changes within 100 ms.</a:t>
            </a: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000">
              <a:solidFill>
                <a:schemeClr val="dk1"/>
              </a:solidFill>
              <a:latin typeface="Calibri"/>
              <a:ea typeface="Calibri"/>
              <a:cs typeface="Calibri"/>
              <a:sym typeface="Calibri"/>
            </a:endParaRPr>
          </a:p>
          <a:p>
            <a:pPr marL="457200" lvl="0" indent="-355600" algn="l" rtl="0">
              <a:lnSpc>
                <a:spcPct val="115000"/>
              </a:lnSpc>
              <a:spcBef>
                <a:spcPts val="64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We found that the antenna starts to experience noticeable impedance changes when an object, like a hand, gets within 10 cm. So if something moves toward the antenna at around 1 meter per second, it only takes 100 milliseconds to enter that critical zone meaning our system has about 100 ms to detect the change and respond before performance is affected.</a:t>
            </a:r>
            <a:endParaRPr sz="2000">
              <a:solidFill>
                <a:srgbClr val="595959"/>
              </a:solidFill>
            </a:endParaRPr>
          </a:p>
          <a:p>
            <a:pPr marL="457200" lvl="0" indent="0" algn="l" rtl="0">
              <a:lnSpc>
                <a:spcPct val="115000"/>
              </a:lnSpc>
              <a:spcBef>
                <a:spcPts val="640"/>
              </a:spcBef>
              <a:spcAft>
                <a:spcPts val="0"/>
              </a:spcAft>
              <a:buNone/>
            </a:pPr>
            <a:r>
              <a:rPr lang="en-US" sz="2600">
                <a:solidFill>
                  <a:schemeClr val="dk1"/>
                </a:solidFill>
                <a:latin typeface="Calibri"/>
                <a:ea typeface="Calibri"/>
                <a:cs typeface="Calibri"/>
                <a:sym typeface="Calibri"/>
              </a:rPr>
              <a:t>0.1 m ÷ 1 m/s = 0.1 seconds = 100 ms</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114"/>
          <p:cNvPicPr preferRelativeResize="0"/>
          <p:nvPr/>
        </p:nvPicPr>
        <p:blipFill rotWithShape="1">
          <a:blip r:embed="rId3">
            <a:alphaModFix/>
          </a:blip>
          <a:srcRect/>
          <a:stretch/>
        </p:blipFill>
        <p:spPr>
          <a:xfrm>
            <a:off x="0" y="-76202"/>
            <a:ext cx="9144001" cy="1153055"/>
          </a:xfrm>
          <a:prstGeom prst="rect">
            <a:avLst/>
          </a:prstGeom>
          <a:noFill/>
          <a:ln>
            <a:noFill/>
          </a:ln>
        </p:spPr>
      </p:pic>
      <p:sp>
        <p:nvSpPr>
          <p:cNvPr id="1272" name="Google Shape;1272;p114"/>
          <p:cNvSpPr txBox="1"/>
          <p:nvPr/>
        </p:nvSpPr>
        <p:spPr>
          <a:xfrm>
            <a:off x="2715301" y="0"/>
            <a:ext cx="64287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FT232H Communication/Range</a:t>
            </a:r>
            <a:endParaRPr sz="3600" b="0" i="0" u="none" strike="noStrike" cap="none">
              <a:solidFill>
                <a:schemeClr val="lt1"/>
              </a:solidFill>
              <a:latin typeface="Calibri"/>
              <a:ea typeface="Calibri"/>
              <a:cs typeface="Calibri"/>
              <a:sym typeface="Calibri"/>
            </a:endParaRPr>
          </a:p>
        </p:txBody>
      </p:sp>
      <p:sp>
        <p:nvSpPr>
          <p:cNvPr id="1273" name="Google Shape;1273;p114"/>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96</a:t>
            </a:fld>
            <a:endParaRPr/>
          </a:p>
        </p:txBody>
      </p:sp>
      <p:pic>
        <p:nvPicPr>
          <p:cNvPr id="1274" name="Google Shape;1274;p114"/>
          <p:cNvPicPr preferRelativeResize="0"/>
          <p:nvPr/>
        </p:nvPicPr>
        <p:blipFill rotWithShape="1">
          <a:blip r:embed="rId4">
            <a:alphaModFix/>
          </a:blip>
          <a:srcRect l="22431" t="72604" r="22896"/>
          <a:stretch/>
        </p:blipFill>
        <p:spPr>
          <a:xfrm>
            <a:off x="6619775" y="2083275"/>
            <a:ext cx="1946050" cy="1914525"/>
          </a:xfrm>
          <a:prstGeom prst="rect">
            <a:avLst/>
          </a:prstGeom>
          <a:noFill/>
          <a:ln>
            <a:noFill/>
          </a:ln>
        </p:spPr>
      </p:pic>
      <p:pic>
        <p:nvPicPr>
          <p:cNvPr id="1275" name="Google Shape;1275;p114"/>
          <p:cNvPicPr preferRelativeResize="0"/>
          <p:nvPr/>
        </p:nvPicPr>
        <p:blipFill rotWithShape="1">
          <a:blip r:embed="rId5">
            <a:alphaModFix/>
          </a:blip>
          <a:srcRect t="616"/>
          <a:stretch/>
        </p:blipFill>
        <p:spPr>
          <a:xfrm>
            <a:off x="4284325" y="883400"/>
            <a:ext cx="1194300" cy="4209800"/>
          </a:xfrm>
          <a:prstGeom prst="rect">
            <a:avLst/>
          </a:prstGeom>
          <a:noFill/>
          <a:ln>
            <a:noFill/>
          </a:ln>
        </p:spPr>
      </p:pic>
      <p:cxnSp>
        <p:nvCxnSpPr>
          <p:cNvPr id="1276" name="Google Shape;1276;p114"/>
          <p:cNvCxnSpPr/>
          <p:nvPr/>
        </p:nvCxnSpPr>
        <p:spPr>
          <a:xfrm rot="10800000" flipH="1">
            <a:off x="5448500" y="2097600"/>
            <a:ext cx="1219500" cy="1865400"/>
          </a:xfrm>
          <a:prstGeom prst="straightConnector1">
            <a:avLst/>
          </a:prstGeom>
          <a:noFill/>
          <a:ln w="9525" cap="flat" cmpd="sng">
            <a:solidFill>
              <a:srgbClr val="00FF00"/>
            </a:solidFill>
            <a:prstDash val="solid"/>
            <a:round/>
            <a:headEnd type="none" w="med" len="med"/>
            <a:tailEnd type="none" w="med" len="med"/>
          </a:ln>
        </p:spPr>
      </p:cxnSp>
      <p:cxnSp>
        <p:nvCxnSpPr>
          <p:cNvPr id="1277" name="Google Shape;1277;p114"/>
          <p:cNvCxnSpPr/>
          <p:nvPr/>
        </p:nvCxnSpPr>
        <p:spPr>
          <a:xfrm rot="10800000" flipH="1">
            <a:off x="5448500" y="3923575"/>
            <a:ext cx="1229400" cy="1130100"/>
          </a:xfrm>
          <a:prstGeom prst="straightConnector1">
            <a:avLst/>
          </a:prstGeom>
          <a:noFill/>
          <a:ln w="9525" cap="flat" cmpd="sng">
            <a:solidFill>
              <a:srgbClr val="00FF00"/>
            </a:solidFill>
            <a:prstDash val="solid"/>
            <a:round/>
            <a:headEnd type="none" w="med" len="med"/>
            <a:tailEnd type="none" w="med" len="med"/>
          </a:ln>
        </p:spPr>
      </p:cxnSp>
      <p:cxnSp>
        <p:nvCxnSpPr>
          <p:cNvPr id="1278" name="Google Shape;1278;p114"/>
          <p:cNvCxnSpPr/>
          <p:nvPr/>
        </p:nvCxnSpPr>
        <p:spPr>
          <a:xfrm>
            <a:off x="6672900" y="2102575"/>
            <a:ext cx="5100" cy="1826100"/>
          </a:xfrm>
          <a:prstGeom prst="straightConnector1">
            <a:avLst/>
          </a:prstGeom>
          <a:noFill/>
          <a:ln w="9525" cap="flat" cmpd="sng">
            <a:solidFill>
              <a:srgbClr val="00FF00"/>
            </a:solidFill>
            <a:prstDash val="solid"/>
            <a:round/>
            <a:headEnd type="none" w="med" len="med"/>
            <a:tailEnd type="none" w="med" len="med"/>
          </a:ln>
        </p:spPr>
      </p:cxnSp>
      <p:cxnSp>
        <p:nvCxnSpPr>
          <p:cNvPr id="1279" name="Google Shape;1279;p114"/>
          <p:cNvCxnSpPr/>
          <p:nvPr/>
        </p:nvCxnSpPr>
        <p:spPr>
          <a:xfrm rot="10800000" flipH="1">
            <a:off x="6672900" y="2087725"/>
            <a:ext cx="1880400" cy="9900"/>
          </a:xfrm>
          <a:prstGeom prst="straightConnector1">
            <a:avLst/>
          </a:prstGeom>
          <a:noFill/>
          <a:ln w="9525" cap="flat" cmpd="sng">
            <a:solidFill>
              <a:srgbClr val="00FF00"/>
            </a:solidFill>
            <a:prstDash val="solid"/>
            <a:round/>
            <a:headEnd type="none" w="med" len="med"/>
            <a:tailEnd type="none" w="med" len="med"/>
          </a:ln>
        </p:spPr>
      </p:cxnSp>
      <p:cxnSp>
        <p:nvCxnSpPr>
          <p:cNvPr id="1280" name="Google Shape;1280;p114"/>
          <p:cNvCxnSpPr/>
          <p:nvPr/>
        </p:nvCxnSpPr>
        <p:spPr>
          <a:xfrm rot="10800000">
            <a:off x="8538400" y="2102625"/>
            <a:ext cx="9900" cy="1830900"/>
          </a:xfrm>
          <a:prstGeom prst="straightConnector1">
            <a:avLst/>
          </a:prstGeom>
          <a:noFill/>
          <a:ln w="9525" cap="flat" cmpd="sng">
            <a:solidFill>
              <a:srgbClr val="00FF00"/>
            </a:solidFill>
            <a:prstDash val="solid"/>
            <a:round/>
            <a:headEnd type="none" w="med" len="med"/>
            <a:tailEnd type="none" w="med" len="med"/>
          </a:ln>
        </p:spPr>
      </p:cxnSp>
      <p:cxnSp>
        <p:nvCxnSpPr>
          <p:cNvPr id="1281" name="Google Shape;1281;p114"/>
          <p:cNvCxnSpPr/>
          <p:nvPr/>
        </p:nvCxnSpPr>
        <p:spPr>
          <a:xfrm rot="10800000" flipH="1">
            <a:off x="6672900" y="3928675"/>
            <a:ext cx="1880400" cy="9900"/>
          </a:xfrm>
          <a:prstGeom prst="straightConnector1">
            <a:avLst/>
          </a:prstGeom>
          <a:noFill/>
          <a:ln w="9525" cap="flat" cmpd="sng">
            <a:solidFill>
              <a:srgbClr val="00FF00"/>
            </a:solidFill>
            <a:prstDash val="solid"/>
            <a:round/>
            <a:headEnd type="none" w="med" len="med"/>
            <a:tailEnd type="none" w="med" len="med"/>
          </a:ln>
        </p:spPr>
      </p:cxnSp>
      <p:sp>
        <p:nvSpPr>
          <p:cNvPr id="1282" name="Google Shape;1282;p114"/>
          <p:cNvSpPr txBox="1"/>
          <p:nvPr/>
        </p:nvSpPr>
        <p:spPr>
          <a:xfrm>
            <a:off x="1678450" y="1111500"/>
            <a:ext cx="25911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Out Of Range </a:t>
            </a:r>
            <a:r>
              <a:rPr lang="en-US" sz="2800">
                <a:solidFill>
                  <a:srgbClr val="FF0000"/>
                </a:solidFill>
                <a:latin typeface="Calibri"/>
                <a:ea typeface="Calibri"/>
                <a:cs typeface="Calibri"/>
                <a:sym typeface="Calibri"/>
              </a:rPr>
              <a:t>*</a:t>
            </a:r>
            <a:endParaRPr sz="2800">
              <a:solidFill>
                <a:srgbClr val="FF0000"/>
              </a:solidFill>
              <a:latin typeface="Calibri"/>
              <a:ea typeface="Calibri"/>
              <a:cs typeface="Calibri"/>
              <a:sym typeface="Calibri"/>
            </a:endParaRPr>
          </a:p>
        </p:txBody>
      </p:sp>
      <p:sp>
        <p:nvSpPr>
          <p:cNvPr id="1283" name="Google Shape;1283;p114"/>
          <p:cNvSpPr txBox="1"/>
          <p:nvPr/>
        </p:nvSpPr>
        <p:spPr>
          <a:xfrm>
            <a:off x="6711300" y="3977950"/>
            <a:ext cx="252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Ideal Range </a:t>
            </a:r>
            <a:r>
              <a:rPr lang="en-US" sz="2800">
                <a:solidFill>
                  <a:srgbClr val="00FF00"/>
                </a:solidFill>
                <a:latin typeface="Calibri"/>
                <a:ea typeface="Calibri"/>
                <a:cs typeface="Calibri"/>
                <a:sym typeface="Calibri"/>
              </a:rPr>
              <a:t>*</a:t>
            </a:r>
            <a:endParaRPr>
              <a:solidFill>
                <a:srgbClr val="00FF00"/>
              </a:solidFill>
            </a:endParaRPr>
          </a:p>
        </p:txBody>
      </p:sp>
      <p:pic>
        <p:nvPicPr>
          <p:cNvPr id="1284" name="Google Shape;1284;p114"/>
          <p:cNvPicPr preferRelativeResize="0"/>
          <p:nvPr/>
        </p:nvPicPr>
        <p:blipFill>
          <a:blip r:embed="rId6">
            <a:alphaModFix/>
          </a:blip>
          <a:stretch>
            <a:fillRect/>
          </a:stretch>
        </p:blipFill>
        <p:spPr>
          <a:xfrm>
            <a:off x="0" y="2337438"/>
            <a:ext cx="4185400" cy="1640505"/>
          </a:xfrm>
          <a:prstGeom prst="rect">
            <a:avLst/>
          </a:prstGeom>
          <a:noFill/>
          <a:ln>
            <a:noFill/>
          </a:ln>
        </p:spPr>
      </p:pic>
    </p:spTree>
  </p:cSld>
  <p:clrMapOvr>
    <a:masterClrMapping/>
  </p:clrMapOvr>
  <p:transition spd="slow">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115"/>
          <p:cNvPicPr preferRelativeResize="0"/>
          <p:nvPr/>
        </p:nvPicPr>
        <p:blipFill rotWithShape="1">
          <a:blip r:embed="rId3">
            <a:alphaModFix/>
          </a:blip>
          <a:srcRect/>
          <a:stretch/>
        </p:blipFill>
        <p:spPr>
          <a:xfrm>
            <a:off x="0" y="-100452"/>
            <a:ext cx="9144001" cy="1153055"/>
          </a:xfrm>
          <a:prstGeom prst="rect">
            <a:avLst/>
          </a:prstGeom>
          <a:noFill/>
          <a:ln>
            <a:noFill/>
          </a:ln>
        </p:spPr>
      </p:pic>
      <p:sp>
        <p:nvSpPr>
          <p:cNvPr id="1290" name="Google Shape;1290;p115"/>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97</a:t>
            </a:fld>
            <a:endParaRPr/>
          </a:p>
        </p:txBody>
      </p:sp>
      <p:sp>
        <p:nvSpPr>
          <p:cNvPr id="1291" name="Google Shape;1291;p115"/>
          <p:cNvSpPr txBox="1"/>
          <p:nvPr/>
        </p:nvSpPr>
        <p:spPr>
          <a:xfrm>
            <a:off x="2630250" y="84500"/>
            <a:ext cx="6247200" cy="6834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US" sz="3600">
                <a:solidFill>
                  <a:schemeClr val="lt1"/>
                </a:solidFill>
                <a:latin typeface="Calibri"/>
                <a:ea typeface="Calibri"/>
                <a:cs typeface="Calibri"/>
                <a:sym typeface="Calibri"/>
              </a:rPr>
              <a:t>Initial Algorithm Testing </a:t>
            </a:r>
            <a:endParaRPr sz="3600">
              <a:solidFill>
                <a:schemeClr val="lt1"/>
              </a:solidFill>
              <a:latin typeface="Calibri"/>
              <a:ea typeface="Calibri"/>
              <a:cs typeface="Calibri"/>
              <a:sym typeface="Calibri"/>
            </a:endParaRPr>
          </a:p>
        </p:txBody>
      </p:sp>
      <p:graphicFrame>
        <p:nvGraphicFramePr>
          <p:cNvPr id="1292" name="Google Shape;1292;p115"/>
          <p:cNvGraphicFramePr/>
          <p:nvPr/>
        </p:nvGraphicFramePr>
        <p:xfrm>
          <a:off x="1409700" y="1392288"/>
          <a:ext cx="3000000" cy="3000000"/>
        </p:xfrm>
        <a:graphic>
          <a:graphicData uri="http://schemas.openxmlformats.org/drawingml/2006/table">
            <a:tbl>
              <a:tblPr>
                <a:noFill/>
                <a:tableStyleId>{9380D5C2-94CB-4A82-A722-E85F6CF8A3C9}</a:tableStyleId>
              </a:tblPr>
              <a:tblGrid>
                <a:gridCol w="1238250">
                  <a:extLst>
                    <a:ext uri="{9D8B030D-6E8A-4147-A177-3AD203B41FA5}">
                      <a16:colId xmlns:a16="http://schemas.microsoft.com/office/drawing/2014/main" val="20000"/>
                    </a:ext>
                  </a:extLst>
                </a:gridCol>
                <a:gridCol w="819150">
                  <a:extLst>
                    <a:ext uri="{9D8B030D-6E8A-4147-A177-3AD203B41FA5}">
                      <a16:colId xmlns:a16="http://schemas.microsoft.com/office/drawing/2014/main" val="20001"/>
                    </a:ext>
                  </a:extLst>
                </a:gridCol>
                <a:gridCol w="1228725">
                  <a:extLst>
                    <a:ext uri="{9D8B030D-6E8A-4147-A177-3AD203B41FA5}">
                      <a16:colId xmlns:a16="http://schemas.microsoft.com/office/drawing/2014/main" val="20002"/>
                    </a:ext>
                  </a:extLst>
                </a:gridCol>
                <a:gridCol w="3038475">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US" sz="1100"/>
                        <a:t>Algorithm Method </a:t>
                      </a:r>
                      <a:endParaRPr sz="1100"/>
                    </a:p>
                  </a:txBody>
                  <a:tcPr marL="63500" marR="63500" marT="63500" marB="63500"/>
                </a:tc>
                <a:tc>
                  <a:txBody>
                    <a:bodyPr/>
                    <a:lstStyle/>
                    <a:p>
                      <a:pPr marL="0" lvl="0" indent="0" algn="l" rtl="0">
                        <a:spcBef>
                          <a:spcPts val="0"/>
                        </a:spcBef>
                        <a:spcAft>
                          <a:spcPts val="0"/>
                        </a:spcAft>
                        <a:buNone/>
                      </a:pPr>
                      <a:r>
                        <a:rPr lang="en-US" sz="1100"/>
                        <a:t>Pass/Fail</a:t>
                      </a:r>
                      <a:endParaRPr sz="1100"/>
                    </a:p>
                  </a:txBody>
                  <a:tcPr marL="63500" marR="63500" marT="63500" marB="63500"/>
                </a:tc>
                <a:tc>
                  <a:txBody>
                    <a:bodyPr/>
                    <a:lstStyle/>
                    <a:p>
                      <a:pPr marL="0" lvl="0" indent="0" algn="l" rtl="0">
                        <a:spcBef>
                          <a:spcPts val="0"/>
                        </a:spcBef>
                        <a:spcAft>
                          <a:spcPts val="0"/>
                        </a:spcAft>
                        <a:buNone/>
                      </a:pPr>
                      <a:r>
                        <a:rPr lang="en-US" sz="1100"/>
                        <a:t>Code Testing</a:t>
                      </a:r>
                      <a:endParaRPr sz="1100"/>
                    </a:p>
                  </a:txBody>
                  <a:tcPr marL="63500" marR="63500" marT="63500" marB="63500"/>
                </a:tc>
                <a:tc>
                  <a:txBody>
                    <a:bodyPr/>
                    <a:lstStyle/>
                    <a:p>
                      <a:pPr marL="0" lvl="0" indent="0" algn="ctr" rtl="0">
                        <a:spcBef>
                          <a:spcPts val="0"/>
                        </a:spcBef>
                        <a:spcAft>
                          <a:spcPts val="0"/>
                        </a:spcAft>
                        <a:buNone/>
                      </a:pPr>
                      <a:r>
                        <a:rPr lang="en-US" sz="1100"/>
                        <a:t>Reason for Selection or Failure</a:t>
                      </a:r>
                      <a:endParaRPr sz="1100"/>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100"/>
                        <a:t>Powell</a:t>
                      </a:r>
                      <a:endParaRPr sz="1100"/>
                    </a:p>
                  </a:txBody>
                  <a:tcPr marL="63500" marR="63500" marT="63500" marB="63500"/>
                </a:tc>
                <a:tc>
                  <a:txBody>
                    <a:bodyPr/>
                    <a:lstStyle/>
                    <a:p>
                      <a:pPr marL="0" lvl="0" indent="0" algn="ctr" rtl="0">
                        <a:spcBef>
                          <a:spcPts val="0"/>
                        </a:spcBef>
                        <a:spcAft>
                          <a:spcPts val="0"/>
                        </a:spcAft>
                        <a:buNone/>
                      </a:pPr>
                      <a:r>
                        <a:rPr lang="en-US" sz="1100"/>
                        <a:t>Fail </a:t>
                      </a:r>
                      <a:endParaRPr sz="1100"/>
                    </a:p>
                  </a:txBody>
                  <a:tcPr marL="63500" marR="63500" marT="63500" marB="63500"/>
                </a:tc>
                <a:tc>
                  <a:txBody>
                    <a:bodyPr/>
                    <a:lstStyle/>
                    <a:p>
                      <a:pPr marL="0" lvl="0" indent="0" algn="ctr" rtl="0">
                        <a:spcBef>
                          <a:spcPts val="0"/>
                        </a:spcBef>
                        <a:spcAft>
                          <a:spcPts val="0"/>
                        </a:spcAft>
                        <a:buNone/>
                      </a:pPr>
                      <a:r>
                        <a:rPr lang="en-US" sz="1100"/>
                        <a:t>N/A</a:t>
                      </a:r>
                      <a:endParaRPr sz="1100"/>
                    </a:p>
                  </a:txBody>
                  <a:tcPr marL="63500" marR="63500" marT="63500" marB="63500"/>
                </a:tc>
                <a:tc>
                  <a:txBody>
                    <a:bodyPr/>
                    <a:lstStyle/>
                    <a:p>
                      <a:pPr marL="0" lvl="0" indent="0" algn="l" rtl="0">
                        <a:spcBef>
                          <a:spcPts val="0"/>
                        </a:spcBef>
                        <a:spcAft>
                          <a:spcPts val="0"/>
                        </a:spcAft>
                        <a:buNone/>
                      </a:pPr>
                      <a:r>
                        <a:rPr lang="en-US" sz="1100"/>
                        <a:t>Requires complex directional math and vector updates not practical for PIC; ruled out before testing</a:t>
                      </a:r>
                      <a:endParaRPr sz="1100"/>
                    </a:p>
                  </a:txBody>
                  <a:tcPr marL="63500" marR="63500" marT="63500" marB="6350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1100"/>
                        <a:t>Grid Search </a:t>
                      </a:r>
                      <a:endParaRPr sz="1100"/>
                    </a:p>
                  </a:txBody>
                  <a:tcPr marL="63500" marR="63500" marT="63500" marB="63500"/>
                </a:tc>
                <a:tc>
                  <a:txBody>
                    <a:bodyPr/>
                    <a:lstStyle/>
                    <a:p>
                      <a:pPr marL="0" lvl="0" indent="0" algn="ctr" rtl="0">
                        <a:spcBef>
                          <a:spcPts val="0"/>
                        </a:spcBef>
                        <a:spcAft>
                          <a:spcPts val="0"/>
                        </a:spcAft>
                        <a:buNone/>
                      </a:pPr>
                      <a:r>
                        <a:rPr lang="en-US" sz="1100"/>
                        <a:t>Fail </a:t>
                      </a:r>
                      <a:endParaRPr sz="1100"/>
                    </a:p>
                  </a:txBody>
                  <a:tcPr marL="63500" marR="63500" marT="63500" marB="63500"/>
                </a:tc>
                <a:tc>
                  <a:txBody>
                    <a:bodyPr/>
                    <a:lstStyle/>
                    <a:p>
                      <a:pPr marL="0" lvl="0" indent="0" algn="ctr" rtl="0">
                        <a:spcBef>
                          <a:spcPts val="0"/>
                        </a:spcBef>
                        <a:spcAft>
                          <a:spcPts val="0"/>
                        </a:spcAft>
                        <a:buNone/>
                      </a:pPr>
                      <a:r>
                        <a:rPr lang="en-US" sz="1100"/>
                        <a:t>Pass</a:t>
                      </a:r>
                      <a:endParaRPr sz="1100"/>
                    </a:p>
                  </a:txBody>
                  <a:tcPr marL="63500" marR="63500" marT="63500" marB="63500"/>
                </a:tc>
                <a:tc>
                  <a:txBody>
                    <a:bodyPr/>
                    <a:lstStyle/>
                    <a:p>
                      <a:pPr marL="0" lvl="0" indent="0" algn="l" rtl="0">
                        <a:spcBef>
                          <a:spcPts val="0"/>
                        </a:spcBef>
                        <a:spcAft>
                          <a:spcPts val="0"/>
                        </a:spcAft>
                        <a:buNone/>
                      </a:pPr>
                      <a:r>
                        <a:rPr lang="en-US" sz="1100"/>
                        <a:t>Used early on to prove the system worked, but it used a brute-force approach — trying every possible DAC value one-by-one, even if the result wasn’t improving.</a:t>
                      </a:r>
                      <a:endParaRPr sz="1100"/>
                    </a:p>
                  </a:txBody>
                  <a:tcPr marL="63500" marR="63500" marT="63500" marB="63500"/>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US" sz="1100"/>
                        <a:t>Hill Climbing</a:t>
                      </a:r>
                      <a:endParaRPr sz="1100"/>
                    </a:p>
                  </a:txBody>
                  <a:tcPr marL="63500" marR="63500" marT="63500" marB="63500"/>
                </a:tc>
                <a:tc>
                  <a:txBody>
                    <a:bodyPr/>
                    <a:lstStyle/>
                    <a:p>
                      <a:pPr marL="0" lvl="0" indent="0" algn="ctr" rtl="0">
                        <a:spcBef>
                          <a:spcPts val="0"/>
                        </a:spcBef>
                        <a:spcAft>
                          <a:spcPts val="0"/>
                        </a:spcAft>
                        <a:buNone/>
                      </a:pPr>
                      <a:r>
                        <a:rPr lang="en-US" sz="1100"/>
                        <a:t>Fail </a:t>
                      </a:r>
                      <a:endParaRPr sz="1100"/>
                    </a:p>
                  </a:txBody>
                  <a:tcPr marL="63500" marR="63500" marT="63500" marB="63500"/>
                </a:tc>
                <a:tc>
                  <a:txBody>
                    <a:bodyPr/>
                    <a:lstStyle/>
                    <a:p>
                      <a:pPr marL="0" lvl="0" indent="0" algn="ctr" rtl="0">
                        <a:spcBef>
                          <a:spcPts val="0"/>
                        </a:spcBef>
                        <a:spcAft>
                          <a:spcPts val="0"/>
                        </a:spcAft>
                        <a:buNone/>
                      </a:pPr>
                      <a:r>
                        <a:rPr lang="en-US" sz="1100"/>
                        <a:t>N/A</a:t>
                      </a:r>
                      <a:endParaRPr sz="1100"/>
                    </a:p>
                  </a:txBody>
                  <a:tcPr marL="63500" marR="63500" marT="63500" marB="63500"/>
                </a:tc>
                <a:tc>
                  <a:txBody>
                    <a:bodyPr/>
                    <a:lstStyle/>
                    <a:p>
                      <a:pPr marL="0" lvl="0" indent="0" algn="l" rtl="0">
                        <a:spcBef>
                          <a:spcPts val="0"/>
                        </a:spcBef>
                        <a:spcAft>
                          <a:spcPts val="0"/>
                        </a:spcAft>
                        <a:buNone/>
                      </a:pPr>
                      <a:r>
                        <a:rPr lang="en-US" sz="1100"/>
                        <a:t>Similar step logic to Hooke and Jeeves but doesn’t support backtracking or pattern moves; not tested further </a:t>
                      </a:r>
                      <a:endParaRPr sz="1100"/>
                    </a:p>
                  </a:txBody>
                  <a:tcPr marL="63500" marR="63500" marT="63500" marB="63500"/>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1100"/>
                        <a:t>Hooke and Jeeves</a:t>
                      </a:r>
                      <a:endParaRPr sz="1100"/>
                    </a:p>
                  </a:txBody>
                  <a:tcPr marL="63500" marR="63500" marT="63500" marB="63500"/>
                </a:tc>
                <a:tc>
                  <a:txBody>
                    <a:bodyPr/>
                    <a:lstStyle/>
                    <a:p>
                      <a:pPr marL="0" lvl="0" indent="0" algn="ctr" rtl="0">
                        <a:spcBef>
                          <a:spcPts val="0"/>
                        </a:spcBef>
                        <a:spcAft>
                          <a:spcPts val="0"/>
                        </a:spcAft>
                        <a:buNone/>
                      </a:pPr>
                      <a:r>
                        <a:rPr lang="en-US" sz="1100"/>
                        <a:t>Pass </a:t>
                      </a:r>
                      <a:endParaRPr sz="1100"/>
                    </a:p>
                  </a:txBody>
                  <a:tcPr marL="63500" marR="63500" marT="63500" marB="63500"/>
                </a:tc>
                <a:tc>
                  <a:txBody>
                    <a:bodyPr/>
                    <a:lstStyle/>
                    <a:p>
                      <a:pPr marL="0" lvl="0" indent="0" algn="ctr" rtl="0">
                        <a:spcBef>
                          <a:spcPts val="0"/>
                        </a:spcBef>
                        <a:spcAft>
                          <a:spcPts val="0"/>
                        </a:spcAft>
                        <a:buNone/>
                      </a:pPr>
                      <a:r>
                        <a:rPr lang="en-US" sz="1100"/>
                        <a:t>Fail</a:t>
                      </a:r>
                      <a:endParaRPr sz="1100"/>
                    </a:p>
                  </a:txBody>
                  <a:tcPr marL="63500" marR="63500" marT="63500" marB="63500"/>
                </a:tc>
                <a:tc>
                  <a:txBody>
                    <a:bodyPr/>
                    <a:lstStyle/>
                    <a:p>
                      <a:pPr marL="0" lvl="0" indent="0" algn="l" rtl="0">
                        <a:spcBef>
                          <a:spcPts val="0"/>
                        </a:spcBef>
                        <a:spcAft>
                          <a:spcPts val="0"/>
                        </a:spcAft>
                        <a:buNone/>
                      </a:pPr>
                      <a:r>
                        <a:rPr lang="en-US" sz="1100"/>
                        <a:t>Selected for its simple step-and-revert logic; hardcoded version worked, but automated implementation failed on PIC</a:t>
                      </a:r>
                      <a:endParaRPr sz="1100"/>
                    </a:p>
                  </a:txBody>
                  <a:tcPr marL="63500" marR="63500" marT="63500" marB="63500"/>
                </a:tc>
                <a:extLst>
                  <a:ext uri="{0D108BD9-81ED-4DB2-BD59-A6C34878D82A}">
                    <a16:rowId xmlns:a16="http://schemas.microsoft.com/office/drawing/2014/main" val="10004"/>
                  </a:ext>
                </a:extLst>
              </a:tr>
            </a:tbl>
          </a:graphicData>
        </a:graphic>
      </p:graphicFrame>
    </p:spTree>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pic>
        <p:nvPicPr>
          <p:cNvPr id="1297" name="Google Shape;1297;p116"/>
          <p:cNvPicPr preferRelativeResize="0"/>
          <p:nvPr/>
        </p:nvPicPr>
        <p:blipFill rotWithShape="1">
          <a:blip r:embed="rId3">
            <a:alphaModFix/>
          </a:blip>
          <a:srcRect/>
          <a:stretch/>
        </p:blipFill>
        <p:spPr>
          <a:xfrm>
            <a:off x="0" y="-188802"/>
            <a:ext cx="9144001" cy="1153055"/>
          </a:xfrm>
          <a:prstGeom prst="rect">
            <a:avLst/>
          </a:prstGeom>
          <a:noFill/>
          <a:ln>
            <a:noFill/>
          </a:ln>
        </p:spPr>
      </p:pic>
      <p:sp>
        <p:nvSpPr>
          <p:cNvPr id="1298" name="Google Shape;1298;p116"/>
          <p:cNvSpPr txBox="1"/>
          <p:nvPr/>
        </p:nvSpPr>
        <p:spPr>
          <a:xfrm>
            <a:off x="2520350" y="-93900"/>
            <a:ext cx="67125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Manual Testing of Algorithm (Pass) </a:t>
            </a:r>
            <a:endParaRPr sz="3600" b="0" i="0" u="none" strike="noStrike" cap="none">
              <a:solidFill>
                <a:schemeClr val="lt1"/>
              </a:solidFill>
              <a:latin typeface="Calibri"/>
              <a:ea typeface="Calibri"/>
              <a:cs typeface="Calibri"/>
              <a:sym typeface="Calibri"/>
            </a:endParaRPr>
          </a:p>
        </p:txBody>
      </p:sp>
      <p:sp>
        <p:nvSpPr>
          <p:cNvPr id="1299" name="Google Shape;1299;p116"/>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98</a:t>
            </a:fld>
            <a:endParaRPr/>
          </a:p>
        </p:txBody>
      </p:sp>
      <p:pic>
        <p:nvPicPr>
          <p:cNvPr id="1300" name="Google Shape;1300;p116"/>
          <p:cNvPicPr preferRelativeResize="0"/>
          <p:nvPr/>
        </p:nvPicPr>
        <p:blipFill>
          <a:blip r:embed="rId4">
            <a:alphaModFix/>
          </a:blip>
          <a:stretch>
            <a:fillRect/>
          </a:stretch>
        </p:blipFill>
        <p:spPr>
          <a:xfrm>
            <a:off x="5008825" y="1269053"/>
            <a:ext cx="3506519" cy="3498210"/>
          </a:xfrm>
          <a:prstGeom prst="rect">
            <a:avLst/>
          </a:prstGeom>
          <a:noFill/>
          <a:ln>
            <a:noFill/>
          </a:ln>
        </p:spPr>
      </p:pic>
      <p:pic>
        <p:nvPicPr>
          <p:cNvPr id="1301" name="Google Shape;1301;p116"/>
          <p:cNvPicPr preferRelativeResize="0"/>
          <p:nvPr/>
        </p:nvPicPr>
        <p:blipFill rotWithShape="1">
          <a:blip r:embed="rId5">
            <a:alphaModFix/>
          </a:blip>
          <a:srcRect l="8836" t="8247" r="3934" b="13055"/>
          <a:stretch/>
        </p:blipFill>
        <p:spPr>
          <a:xfrm>
            <a:off x="233625" y="1769000"/>
            <a:ext cx="4580699" cy="2326400"/>
          </a:xfrm>
          <a:prstGeom prst="rect">
            <a:avLst/>
          </a:prstGeom>
          <a:noFill/>
          <a:ln>
            <a:noFill/>
          </a:ln>
          <a:effectLst>
            <a:outerShdw blurRad="57150" dist="19050" dir="5400000" algn="bl" rotWithShape="0">
              <a:srgbClr val="000000">
                <a:alpha val="50000"/>
              </a:srgbClr>
            </a:outerShdw>
          </a:effectLst>
        </p:spPr>
      </p:pic>
      <p:sp>
        <p:nvSpPr>
          <p:cNvPr id="1302" name="Google Shape;1302;p116"/>
          <p:cNvSpPr txBox="1"/>
          <p:nvPr/>
        </p:nvSpPr>
        <p:spPr>
          <a:xfrm>
            <a:off x="5511663" y="763500"/>
            <a:ext cx="33849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Hooke and Jeeves</a:t>
            </a:r>
            <a:endParaRPr sz="2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17"/>
          <p:cNvPicPr preferRelativeResize="0"/>
          <p:nvPr/>
        </p:nvPicPr>
        <p:blipFill rotWithShape="1">
          <a:blip r:embed="rId3">
            <a:alphaModFix/>
          </a:blip>
          <a:srcRect/>
          <a:stretch/>
        </p:blipFill>
        <p:spPr>
          <a:xfrm>
            <a:off x="0" y="-188802"/>
            <a:ext cx="9144001" cy="1153055"/>
          </a:xfrm>
          <a:prstGeom prst="rect">
            <a:avLst/>
          </a:prstGeom>
          <a:noFill/>
          <a:ln>
            <a:noFill/>
          </a:ln>
        </p:spPr>
      </p:pic>
      <p:sp>
        <p:nvSpPr>
          <p:cNvPr id="1308" name="Google Shape;1308;p117"/>
          <p:cNvSpPr txBox="1"/>
          <p:nvPr/>
        </p:nvSpPr>
        <p:spPr>
          <a:xfrm>
            <a:off x="2520350" y="-93900"/>
            <a:ext cx="6712500" cy="857400"/>
          </a:xfrm>
          <a:prstGeom prst="rect">
            <a:avLst/>
          </a:prstGeom>
          <a:noFill/>
          <a:ln>
            <a:noFill/>
          </a:ln>
        </p:spPr>
        <p:txBody>
          <a:bodyPr spcFirstLastPara="1" wrap="square" lIns="91425" tIns="91425" rIns="91425" bIns="91425" anchor="b" anchorCtr="0">
            <a:noAutofit/>
          </a:bodyPr>
          <a:lstStyle/>
          <a:p>
            <a:pPr marL="0" marR="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Manual Testing of Algorithm (Fail) </a:t>
            </a:r>
            <a:endParaRPr sz="3600" b="0" i="0" u="none" strike="noStrike" cap="none">
              <a:solidFill>
                <a:schemeClr val="lt1"/>
              </a:solidFill>
              <a:latin typeface="Calibri"/>
              <a:ea typeface="Calibri"/>
              <a:cs typeface="Calibri"/>
              <a:sym typeface="Calibri"/>
            </a:endParaRPr>
          </a:p>
        </p:txBody>
      </p:sp>
      <p:sp>
        <p:nvSpPr>
          <p:cNvPr id="1309" name="Google Shape;1309;p117"/>
          <p:cNvSpPr txBox="1">
            <a:spLocks noGrp="1"/>
          </p:cNvSpPr>
          <p:nvPr>
            <p:ph type="sldNum" idx="12"/>
          </p:nvPr>
        </p:nvSpPr>
        <p:spPr>
          <a:xfrm>
            <a:off x="6457950" y="4767263"/>
            <a:ext cx="2057400" cy="27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sp>
        <p:nvSpPr>
          <p:cNvPr id="1310" name="Google Shape;1310;p117"/>
          <p:cNvSpPr txBox="1"/>
          <p:nvPr/>
        </p:nvSpPr>
        <p:spPr>
          <a:xfrm>
            <a:off x="3567295" y="1110850"/>
            <a:ext cx="20094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Grid Search </a:t>
            </a:r>
            <a:endParaRPr sz="2800">
              <a:solidFill>
                <a:schemeClr val="dk1"/>
              </a:solidFill>
              <a:latin typeface="Calibri"/>
              <a:ea typeface="Calibri"/>
              <a:cs typeface="Calibri"/>
              <a:sym typeface="Calibri"/>
            </a:endParaRPr>
          </a:p>
        </p:txBody>
      </p:sp>
      <p:pic>
        <p:nvPicPr>
          <p:cNvPr id="1311" name="Google Shape;1311;p117"/>
          <p:cNvPicPr preferRelativeResize="0"/>
          <p:nvPr/>
        </p:nvPicPr>
        <p:blipFill>
          <a:blip r:embed="rId4">
            <a:alphaModFix/>
          </a:blip>
          <a:stretch>
            <a:fillRect/>
          </a:stretch>
        </p:blipFill>
        <p:spPr>
          <a:xfrm>
            <a:off x="2380600" y="1752975"/>
            <a:ext cx="3995285" cy="3014300"/>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4575</Words>
  <Application>Microsoft Office PowerPoint</Application>
  <PresentationFormat>On-screen Show (16:9)</PresentationFormat>
  <Paragraphs>885</Paragraphs>
  <Slides>117</Slides>
  <Notes>117</Notes>
  <HiddenSlides>19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117</vt:i4>
      </vt:variant>
    </vt:vector>
  </HeadingPairs>
  <TitlesOfParts>
    <vt:vector size="121" baseType="lpstr">
      <vt:lpstr>Arial</vt:lpstr>
      <vt:lpstr>Calibri</vt:lpstr>
      <vt:lpstr>Times New Roman</vt:lpstr>
      <vt:lpstr>Custom Design</vt:lpstr>
      <vt:lpstr>Adaptive Antenna Matching</vt:lpstr>
      <vt:lpstr>Overview</vt:lpstr>
      <vt:lpstr>Overview</vt:lpstr>
      <vt:lpstr>Overview</vt:lpstr>
      <vt:lpstr>Overview</vt:lpstr>
      <vt:lpstr>PowerPoint Presentation</vt:lpstr>
      <vt:lpstr>PowerPoint Presentation</vt:lpstr>
      <vt:lpstr>PowerPoint Presentation</vt:lpstr>
      <vt:lpstr>Basic Implementation of our System VERY high-level block diagram</vt:lpstr>
      <vt:lpstr>PowerPoint Presentation</vt:lpstr>
      <vt:lpstr>PowerPoint Presentation</vt:lpstr>
      <vt:lpstr>PowerPoint Presentation</vt:lpstr>
      <vt:lpstr>PowerPoint Presentation</vt:lpstr>
      <vt:lpstr>PowerPoint Presentation</vt:lpstr>
      <vt:lpstr>How Does A Matching Network Work ?</vt:lpstr>
      <vt:lpstr>What is  a Varactor Diode?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Implementation of our System @ 30 MHz VERY high-level block diagram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what we are committed to complete by January –</vt:lpstr>
      <vt:lpstr>PowerPoint Presentation</vt:lpstr>
      <vt:lpstr>Questions/Comments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weaver</dc:creator>
  <cp:lastModifiedBy>james weaver</cp:lastModifiedBy>
  <cp:revision>1</cp:revision>
  <dcterms:modified xsi:type="dcterms:W3CDTF">2025-04-26T04:51:48Z</dcterms:modified>
</cp:coreProperties>
</file>